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3939" r:id="rId2"/>
  </p:sldMasterIdLst>
  <p:notesMasterIdLst>
    <p:notesMasterId r:id="rId85"/>
  </p:notesMasterIdLst>
  <p:sldIdLst>
    <p:sldId id="256" r:id="rId3"/>
    <p:sldId id="260" r:id="rId4"/>
    <p:sldId id="683" r:id="rId5"/>
    <p:sldId id="257" r:id="rId6"/>
    <p:sldId id="258" r:id="rId7"/>
    <p:sldId id="259" r:id="rId8"/>
    <p:sldId id="261" r:id="rId9"/>
    <p:sldId id="262" r:id="rId10"/>
    <p:sldId id="265" r:id="rId11"/>
    <p:sldId id="266" r:id="rId12"/>
    <p:sldId id="264" r:id="rId13"/>
    <p:sldId id="267" r:id="rId14"/>
    <p:sldId id="263" r:id="rId15"/>
    <p:sldId id="268" r:id="rId16"/>
    <p:sldId id="269" r:id="rId17"/>
    <p:sldId id="270" r:id="rId18"/>
    <p:sldId id="596" r:id="rId19"/>
    <p:sldId id="650" r:id="rId20"/>
    <p:sldId id="651" r:id="rId21"/>
    <p:sldId id="652" r:id="rId22"/>
    <p:sldId id="653" r:id="rId23"/>
    <p:sldId id="654" r:id="rId24"/>
    <p:sldId id="655" r:id="rId25"/>
    <p:sldId id="656" r:id="rId26"/>
    <p:sldId id="324" r:id="rId27"/>
    <p:sldId id="437" r:id="rId28"/>
    <p:sldId id="657" r:id="rId29"/>
    <p:sldId id="338" r:id="rId30"/>
    <p:sldId id="396" r:id="rId31"/>
    <p:sldId id="341" r:id="rId32"/>
    <p:sldId id="397" r:id="rId33"/>
    <p:sldId id="438" r:id="rId34"/>
    <p:sldId id="592" r:id="rId35"/>
    <p:sldId id="599" r:id="rId36"/>
    <p:sldId id="531" r:id="rId37"/>
    <p:sldId id="534" r:id="rId38"/>
    <p:sldId id="600" r:id="rId39"/>
    <p:sldId id="681" r:id="rId40"/>
    <p:sldId id="682" r:id="rId41"/>
    <p:sldId id="436" r:id="rId42"/>
    <p:sldId id="440" r:id="rId43"/>
    <p:sldId id="442" r:id="rId44"/>
    <p:sldId id="443" r:id="rId45"/>
    <p:sldId id="624" r:id="rId46"/>
    <p:sldId id="444" r:id="rId47"/>
    <p:sldId id="446" r:id="rId48"/>
    <p:sldId id="448" r:id="rId49"/>
    <p:sldId id="445" r:id="rId50"/>
    <p:sldId id="571" r:id="rId51"/>
    <p:sldId id="572" r:id="rId52"/>
    <p:sldId id="573" r:id="rId53"/>
    <p:sldId id="575" r:id="rId54"/>
    <p:sldId id="576" r:id="rId55"/>
    <p:sldId id="574" r:id="rId56"/>
    <p:sldId id="514" r:id="rId57"/>
    <p:sldId id="515" r:id="rId58"/>
    <p:sldId id="566" r:id="rId59"/>
    <p:sldId id="567" r:id="rId60"/>
    <p:sldId id="517" r:id="rId61"/>
    <p:sldId id="520" r:id="rId62"/>
    <p:sldId id="523" r:id="rId63"/>
    <p:sldId id="522" r:id="rId64"/>
    <p:sldId id="623" r:id="rId65"/>
    <p:sldId id="615" r:id="rId66"/>
    <p:sldId id="616" r:id="rId67"/>
    <p:sldId id="617" r:id="rId68"/>
    <p:sldId id="618" r:id="rId69"/>
    <p:sldId id="632" r:id="rId70"/>
    <p:sldId id="612" r:id="rId71"/>
    <p:sldId id="619" r:id="rId72"/>
    <p:sldId id="620" r:id="rId73"/>
    <p:sldId id="621" r:id="rId74"/>
    <p:sldId id="622" r:id="rId75"/>
    <p:sldId id="662" r:id="rId76"/>
    <p:sldId id="663" r:id="rId77"/>
    <p:sldId id="680" r:id="rId78"/>
    <p:sldId id="674" r:id="rId79"/>
    <p:sldId id="675" r:id="rId80"/>
    <p:sldId id="676" r:id="rId81"/>
    <p:sldId id="677" r:id="rId82"/>
    <p:sldId id="678" r:id="rId83"/>
    <p:sldId id="679"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70023B-83B0-40E2-A5B4-9948445D9EE1}">
          <p14:sldIdLst>
            <p14:sldId id="256"/>
            <p14:sldId id="260"/>
            <p14:sldId id="683"/>
            <p14:sldId id="257"/>
            <p14:sldId id="258"/>
            <p14:sldId id="259"/>
            <p14:sldId id="261"/>
            <p14:sldId id="262"/>
            <p14:sldId id="265"/>
            <p14:sldId id="266"/>
            <p14:sldId id="264"/>
            <p14:sldId id="267"/>
            <p14:sldId id="263"/>
            <p14:sldId id="268"/>
            <p14:sldId id="269"/>
            <p14:sldId id="270"/>
            <p14:sldId id="596"/>
            <p14:sldId id="650"/>
            <p14:sldId id="651"/>
            <p14:sldId id="652"/>
            <p14:sldId id="653"/>
            <p14:sldId id="654"/>
            <p14:sldId id="655"/>
            <p14:sldId id="656"/>
            <p14:sldId id="324"/>
            <p14:sldId id="437"/>
            <p14:sldId id="657"/>
            <p14:sldId id="338"/>
            <p14:sldId id="396"/>
            <p14:sldId id="341"/>
            <p14:sldId id="397"/>
            <p14:sldId id="438"/>
            <p14:sldId id="592"/>
            <p14:sldId id="599"/>
            <p14:sldId id="531"/>
            <p14:sldId id="534"/>
            <p14:sldId id="600"/>
            <p14:sldId id="681"/>
            <p14:sldId id="682"/>
            <p14:sldId id="436"/>
            <p14:sldId id="440"/>
            <p14:sldId id="442"/>
            <p14:sldId id="443"/>
            <p14:sldId id="624"/>
            <p14:sldId id="444"/>
            <p14:sldId id="446"/>
            <p14:sldId id="448"/>
            <p14:sldId id="445"/>
            <p14:sldId id="571"/>
            <p14:sldId id="572"/>
            <p14:sldId id="573"/>
            <p14:sldId id="575"/>
            <p14:sldId id="576"/>
            <p14:sldId id="574"/>
            <p14:sldId id="514"/>
            <p14:sldId id="515"/>
            <p14:sldId id="566"/>
            <p14:sldId id="567"/>
            <p14:sldId id="517"/>
            <p14:sldId id="520"/>
            <p14:sldId id="523"/>
            <p14:sldId id="522"/>
            <p14:sldId id="623"/>
            <p14:sldId id="615"/>
            <p14:sldId id="616"/>
            <p14:sldId id="617"/>
            <p14:sldId id="618"/>
            <p14:sldId id="632"/>
            <p14:sldId id="612"/>
            <p14:sldId id="619"/>
            <p14:sldId id="620"/>
            <p14:sldId id="621"/>
            <p14:sldId id="622"/>
            <p14:sldId id="662"/>
            <p14:sldId id="663"/>
            <p14:sldId id="680"/>
            <p14:sldId id="674"/>
            <p14:sldId id="675"/>
            <p14:sldId id="676"/>
            <p14:sldId id="677"/>
            <p14:sldId id="678"/>
            <p14:sldId id="67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72632" autoAdjust="0"/>
  </p:normalViewPr>
  <p:slideViewPr>
    <p:cSldViewPr snapToGrid="0">
      <p:cViewPr>
        <p:scale>
          <a:sx n="100" d="100"/>
          <a:sy n="100" d="100"/>
        </p:scale>
        <p:origin x="-72"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A0FFF-0B7E-4098-BEA3-52D91D62CE62}" type="datetimeFigureOut">
              <a:rPr lang="en-NZ" smtClean="0"/>
              <a:t>1/11/2018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559C4-5B3C-44E6-9332-FA4FE705CEEF}" type="slidenum">
              <a:rPr lang="en-NZ" smtClean="0"/>
              <a:t>‹#›</a:t>
            </a:fld>
            <a:endParaRPr lang="en-NZ"/>
          </a:p>
        </p:txBody>
      </p:sp>
    </p:spTree>
    <p:extLst>
      <p:ext uri="{BB962C8B-B14F-4D97-AF65-F5344CB8AC3E}">
        <p14:creationId xmlns:p14="http://schemas.microsoft.com/office/powerpoint/2010/main" val="399701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Reminders: Not expert on NMD, won’t be a talk on the specifics of</a:t>
            </a:r>
            <a:r>
              <a:rPr lang="en-NZ" baseline="0" dirty="0"/>
              <a:t> pain in NMD, but emphasise that the </a:t>
            </a:r>
            <a:r>
              <a:rPr lang="en-NZ" b="1" baseline="0" dirty="0"/>
              <a:t>core aspects</a:t>
            </a:r>
            <a:r>
              <a:rPr lang="en-NZ" b="0" baseline="0" dirty="0"/>
              <a:t> of treatment don’t tend to differ between the wide variety of conditions we see anyway!</a:t>
            </a:r>
          </a:p>
          <a:p>
            <a:endParaRPr lang="en-NZ" b="0" baseline="0" dirty="0"/>
          </a:p>
          <a:p>
            <a:r>
              <a:rPr lang="en-NZ" dirty="0"/>
              <a:t>My experience</a:t>
            </a:r>
            <a:r>
              <a:rPr lang="en-NZ" baseline="0" dirty="0"/>
              <a:t> trying to find resources/research.</a:t>
            </a:r>
            <a:endParaRPr lang="en-NZ" dirty="0"/>
          </a:p>
        </p:txBody>
      </p:sp>
      <p:sp>
        <p:nvSpPr>
          <p:cNvPr id="4" name="Slide Number Placeholder 3"/>
          <p:cNvSpPr>
            <a:spLocks noGrp="1"/>
          </p:cNvSpPr>
          <p:nvPr>
            <p:ph type="sldNum" sz="quarter" idx="10"/>
          </p:nvPr>
        </p:nvSpPr>
        <p:spPr/>
        <p:txBody>
          <a:bodyPr/>
          <a:lstStyle/>
          <a:p>
            <a:fld id="{1E6559C4-5B3C-44E6-9332-FA4FE705CEEF}" type="slidenum">
              <a:rPr lang="en-NZ" smtClean="0"/>
              <a:t>2</a:t>
            </a:fld>
            <a:endParaRPr lang="en-NZ"/>
          </a:p>
        </p:txBody>
      </p:sp>
    </p:spTree>
    <p:extLst>
      <p:ext uri="{BB962C8B-B14F-4D97-AF65-F5344CB8AC3E}">
        <p14:creationId xmlns:p14="http://schemas.microsoft.com/office/powerpoint/2010/main" val="342665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Symptoms and strategies</a:t>
            </a:r>
            <a:r>
              <a:rPr lang="en-NZ" baseline="0" dirty="0"/>
              <a:t> that can help both pain and other aspects of NMD: Strategies not just for pain! People who come to BASE response to strategies – help with weight, mood, </a:t>
            </a:r>
            <a:r>
              <a:rPr lang="en-NZ" baseline="0" dirty="0" err="1"/>
              <a:t>etc</a:t>
            </a:r>
            <a:r>
              <a:rPr lang="en-NZ" baseline="0" dirty="0"/>
              <a:t> </a:t>
            </a:r>
            <a:r>
              <a:rPr lang="en-NZ" baseline="0" dirty="0" err="1"/>
              <a:t>etc</a:t>
            </a:r>
            <a:endParaRPr lang="en-NZ" baseline="0" dirty="0"/>
          </a:p>
          <a:p>
            <a:endParaRPr lang="en-NZ" baseline="0" dirty="0"/>
          </a:p>
          <a:p>
            <a:r>
              <a:rPr lang="en-NZ" baseline="0" dirty="0"/>
              <a:t>Sleep Hygiene – </a:t>
            </a:r>
          </a:p>
          <a:p>
            <a:endParaRPr lang="en-NZ" baseline="0" dirty="0"/>
          </a:p>
          <a:p>
            <a:r>
              <a:rPr lang="en-NZ" baseline="0" dirty="0"/>
              <a:t>Exercise – </a:t>
            </a:r>
          </a:p>
          <a:p>
            <a:endParaRPr lang="en-NZ" baseline="0" dirty="0"/>
          </a:p>
          <a:p>
            <a:r>
              <a:rPr lang="en-NZ" baseline="0" dirty="0"/>
              <a:t>Relaxation -Acute pain, chronic pain, distress, anxiety</a:t>
            </a:r>
          </a:p>
          <a:p>
            <a:endParaRPr lang="en-NZ" baseline="0" dirty="0"/>
          </a:p>
          <a:p>
            <a:r>
              <a:rPr lang="en-NZ" baseline="0" dirty="0"/>
              <a:t>Nutrition – Pain, bowel, </a:t>
            </a:r>
          </a:p>
          <a:p>
            <a:endParaRPr lang="en-NZ" baseline="0" dirty="0"/>
          </a:p>
          <a:p>
            <a:r>
              <a:rPr lang="en-NZ" baseline="0" dirty="0"/>
              <a:t>Social engagement</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1E6559C4-5B3C-44E6-9332-FA4FE705CEEF}" type="slidenum">
              <a:rPr lang="en-NZ" smtClean="0"/>
              <a:t>14</a:t>
            </a:fld>
            <a:endParaRPr lang="en-NZ"/>
          </a:p>
        </p:txBody>
      </p:sp>
    </p:spTree>
    <p:extLst>
      <p:ext uri="{BB962C8B-B14F-4D97-AF65-F5344CB8AC3E}">
        <p14:creationId xmlns:p14="http://schemas.microsoft.com/office/powerpoint/2010/main" val="51129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ECBCDBFF-2721-42DB-9A90-ECFA9F6DFB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xmlns="" id="{09E4DEB1-B2AB-46BF-A352-6FE9ACDD86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Pain classification. Pain can be broadly divided into three classes. (Woolf, 2010)</a:t>
            </a:r>
          </a:p>
          <a:p>
            <a:r>
              <a:rPr lang="en-NZ" altLang="en-US"/>
              <a:t>(</a:t>
            </a:r>
            <a:r>
              <a:rPr lang="en-NZ" altLang="en-US" b="1"/>
              <a:t>A) Nociceptive pain </a:t>
            </a:r>
            <a:r>
              <a:rPr lang="en-NZ" altLang="en-US"/>
              <a:t>is the sensation associated with the detection of potentially tissue-damaging noxious stimuli, and is protective. </a:t>
            </a:r>
          </a:p>
          <a:p>
            <a:r>
              <a:rPr lang="en-NZ" altLang="en-US"/>
              <a:t>(</a:t>
            </a:r>
            <a:r>
              <a:rPr lang="en-NZ" altLang="en-US" b="1"/>
              <a:t>B) Inflammatory </a:t>
            </a:r>
            <a:r>
              <a:rPr lang="en-NZ" altLang="en-US"/>
              <a:t>pain is associated with tissue damage and the infiltration of immune cells, and can promote repair by causing pain hypersensitivity until healing occurs. </a:t>
            </a:r>
          </a:p>
          <a:p>
            <a:r>
              <a:rPr lang="en-NZ" altLang="en-US"/>
              <a:t>(</a:t>
            </a:r>
            <a:r>
              <a:rPr lang="en-NZ" altLang="en-US" b="1"/>
              <a:t>C) Pathological pain is a disease </a:t>
            </a:r>
            <a:r>
              <a:rPr lang="en-NZ" altLang="en-US"/>
              <a:t>state caused by damage to the nervous system (neuropathic), or by its abnormal function (dysfunctional).</a:t>
            </a:r>
          </a:p>
        </p:txBody>
      </p:sp>
      <p:sp>
        <p:nvSpPr>
          <p:cNvPr id="11268" name="Slide Number Placeholder 3">
            <a:extLst>
              <a:ext uri="{FF2B5EF4-FFF2-40B4-BE49-F238E27FC236}">
                <a16:creationId xmlns:a16="http://schemas.microsoft.com/office/drawing/2014/main" xmlns="" id="{19246A8A-1AD3-4E1A-9871-C2932C0F90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12A0DB-4974-483D-80F0-7DD8F1DD66E8}"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90FADE8F-48EA-4C97-90CF-C4F4E11562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47BE5F-01A6-46A3-8FFB-34E62AB5283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xmlns="" id="{958F928B-F1F8-43FC-95ED-BF2614941EC3}"/>
              </a:ext>
            </a:extLst>
          </p:cNvPr>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17412" name="Rectangle 3">
            <a:extLst>
              <a:ext uri="{FF2B5EF4-FFF2-40B4-BE49-F238E27FC236}">
                <a16:creationId xmlns:a16="http://schemas.microsoft.com/office/drawing/2014/main" xmlns="" id="{EA5F6F30-E4A3-443F-A4D5-F55E6678D094}"/>
              </a:ext>
            </a:extLst>
          </p:cNvPr>
          <p:cNvSpPr>
            <a:spLocks noGrp="1" noChangeArrowheads="1"/>
          </p:cNvSpPr>
          <p:nvPr>
            <p:ph type="body" idx="1"/>
          </p:nvPr>
        </p:nvSpPr>
        <p:spPr bwMode="auto">
          <a:xfrm>
            <a:off x="1046163" y="4352925"/>
            <a:ext cx="4770437" cy="347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ECB9F6C4-8A91-44F6-9076-08A1A584F5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11EB9192-2545-4365-906E-6A1F305FB2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i="1"/>
              <a:t>USA Today</a:t>
            </a:r>
            <a:r>
              <a:rPr lang="en-NZ" altLang="en-US"/>
              <a:t>  described a construction worker who had unknowingly shot himself in the head with a nail gun, &amp; was unaware of the injury.  Due to a toothache he attended a dentist 6 days later, where the cause of the toothache was discovered.   Dimsdale JE, Dantzer R: 2007</a:t>
            </a:r>
            <a:endParaRPr lang="en-GB" altLang="en-US"/>
          </a:p>
          <a:p>
            <a:endParaRPr lang="en-NZ" altLang="en-US"/>
          </a:p>
        </p:txBody>
      </p:sp>
      <p:sp>
        <p:nvSpPr>
          <p:cNvPr id="19460" name="Slide Number Placeholder 3">
            <a:extLst>
              <a:ext uri="{FF2B5EF4-FFF2-40B4-BE49-F238E27FC236}">
                <a16:creationId xmlns:a16="http://schemas.microsoft.com/office/drawing/2014/main" xmlns="" id="{144619A5-E6A6-4E72-A9DE-A49C570F4F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839926-BE50-4456-8A49-6D5540A420EC}"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7BB1B225-0256-4B48-8ABC-BD77DDA398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BA6FAE34-4349-4BCB-9211-0E8947FB20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Distribution of a summary measure of pain sensitivity in 202 healthy females aged 18–34 years, derived from 16 individual pain measures: thermal pain threshold, arm ischaemic pain onset and tolerance; and mechanical pain thresholds (kg): temporalis &amp; masseter muscles, TMJ, wrists. </a:t>
            </a:r>
          </a:p>
        </p:txBody>
      </p:sp>
      <p:sp>
        <p:nvSpPr>
          <p:cNvPr id="25604" name="Slide Number Placeholder 3">
            <a:extLst>
              <a:ext uri="{FF2B5EF4-FFF2-40B4-BE49-F238E27FC236}">
                <a16:creationId xmlns:a16="http://schemas.microsoft.com/office/drawing/2014/main" xmlns="" id="{AE2FE4A9-A47F-48F5-8B27-EC945C4B9D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2BE152-F6FF-49B6-94DA-6909ED75F33A}"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39453A4D-B8DE-489A-967C-67E59487E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0B8EB205-61CA-46AC-B0FD-42C496E6C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36868" name="Slide Number Placeholder 3">
            <a:extLst>
              <a:ext uri="{FF2B5EF4-FFF2-40B4-BE49-F238E27FC236}">
                <a16:creationId xmlns:a16="http://schemas.microsoft.com/office/drawing/2014/main" xmlns="" id="{C118002D-62CB-4A00-92CC-0F06E8E995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AA07A6-89F3-4DC7-81FC-987F6FF9C9B0}"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F86CD03A-D20A-472F-AF93-681528A60E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969AB841-F027-484D-ADB1-1C1C25E6A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58372" name="Slide Number Placeholder 3">
            <a:extLst>
              <a:ext uri="{FF2B5EF4-FFF2-40B4-BE49-F238E27FC236}">
                <a16:creationId xmlns:a16="http://schemas.microsoft.com/office/drawing/2014/main" xmlns="" id="{E6D5376A-C2C7-44DF-B965-8C6F8003B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65EC79-5D2F-479F-8128-7FB38B29D139}"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5771C42C-8EA1-4376-A68B-CDB47D9763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xmlns="" id="{1090F50C-1BB5-43A2-A542-A53CF0F84A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64516" name="Slide Number Placeholder 3">
            <a:extLst>
              <a:ext uri="{FF2B5EF4-FFF2-40B4-BE49-F238E27FC236}">
                <a16:creationId xmlns:a16="http://schemas.microsoft.com/office/drawing/2014/main" xmlns="" id="{1F50F8D4-910D-424E-A1F9-DE54916400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24D7-FD0D-465C-8F50-B04714C0E194}"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8F6C45AB-9E9F-43F3-8FE7-D1215FBDF9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xmlns="" id="{86DDFFDD-FAD8-446C-A19A-0EC7D4485C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70660" name="Slide Number Placeholder 3">
            <a:extLst>
              <a:ext uri="{FF2B5EF4-FFF2-40B4-BE49-F238E27FC236}">
                <a16:creationId xmlns:a16="http://schemas.microsoft.com/office/drawing/2014/main" xmlns="" id="{CE840032-6F2F-47C2-ACAD-79F3E423AF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51DF73-EFDC-48BE-864D-78DFE48C89E0}" type="slidenum">
              <a:rPr kumimoji="0" lang="en-NZ"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NZ"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Defining “interdisciplinary” – on next slide</a:t>
            </a:r>
          </a:p>
          <a:p>
            <a:endParaRPr lang="en-NZ" dirty="0"/>
          </a:p>
          <a:p>
            <a:r>
              <a:rPr lang="en-NZ" dirty="0"/>
              <a:t>Not aiming for a cure</a:t>
            </a:r>
            <a:r>
              <a:rPr lang="en-NZ" baseline="0" dirty="0"/>
              <a:t>, and not even explicitly aiming for a reduction (</a:t>
            </a:r>
            <a:r>
              <a:rPr lang="en-NZ" baseline="0" dirty="0" err="1"/>
              <a:t>ie</a:t>
            </a:r>
            <a:r>
              <a:rPr lang="en-NZ" baseline="0" dirty="0"/>
              <a:t> on a numerical scale).</a:t>
            </a:r>
          </a:p>
          <a:p>
            <a:endParaRPr lang="en-NZ" baseline="0" dirty="0"/>
          </a:p>
          <a:p>
            <a:r>
              <a:rPr lang="en-NZ" baseline="0" dirty="0"/>
              <a:t>Emphasising increased quality of life, which can often lead to a reduction in the intensity of a person’s pain experience!</a:t>
            </a:r>
            <a:endParaRPr lang="en-NZ" dirty="0"/>
          </a:p>
        </p:txBody>
      </p:sp>
      <p:sp>
        <p:nvSpPr>
          <p:cNvPr id="4" name="Slide Number Placeholder 3"/>
          <p:cNvSpPr>
            <a:spLocks noGrp="1"/>
          </p:cNvSpPr>
          <p:nvPr>
            <p:ph type="sldNum" sz="quarter" idx="5"/>
          </p:nvPr>
        </p:nvSpPr>
        <p:spPr/>
        <p:txBody>
          <a:bodyPr/>
          <a:lstStyle/>
          <a:p>
            <a:fld id="{1E6559C4-5B3C-44E6-9332-FA4FE705CEEF}" type="slidenum">
              <a:rPr lang="en-NZ" smtClean="0"/>
              <a:t>4</a:t>
            </a:fld>
            <a:endParaRPr lang="en-NZ"/>
          </a:p>
        </p:txBody>
      </p:sp>
    </p:spTree>
    <p:extLst>
      <p:ext uri="{BB962C8B-B14F-4D97-AF65-F5344CB8AC3E}">
        <p14:creationId xmlns:p14="http://schemas.microsoft.com/office/powerpoint/2010/main" val="32705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a </a:t>
            </a:r>
            <a:r>
              <a:rPr lang="en-NZ" b="1" dirty="0"/>
              <a:t>multi-disciplinary</a:t>
            </a:r>
            <a:r>
              <a:rPr lang="en-NZ" b="0" dirty="0"/>
              <a:t> team you might see members of professions, however they will usually work separately from each other, and don’t tend to apply </a:t>
            </a:r>
            <a:r>
              <a:rPr lang="en-NZ" b="1" dirty="0"/>
              <a:t>joint problem solving</a:t>
            </a:r>
            <a:r>
              <a:rPr lang="en-NZ" b="0" dirty="0"/>
              <a:t> to a patient’s problems. Interdisciplinary teams work on </a:t>
            </a:r>
            <a:r>
              <a:rPr lang="en-NZ" b="1" dirty="0"/>
              <a:t>shared goals </a:t>
            </a:r>
            <a:r>
              <a:rPr lang="en-NZ" b="0" dirty="0"/>
              <a:t>in a collaborative manner, with both patients and other team-members.</a:t>
            </a:r>
          </a:p>
          <a:p>
            <a:endParaRPr lang="en-NZ" b="0" dirty="0"/>
          </a:p>
          <a:p>
            <a:r>
              <a:rPr lang="en-NZ" b="0" dirty="0"/>
              <a:t>Often this can mean shared sessions (for instance, with a physiotherapist and psychologist).</a:t>
            </a:r>
            <a:endParaRPr lang="en-NZ" dirty="0"/>
          </a:p>
        </p:txBody>
      </p:sp>
      <p:sp>
        <p:nvSpPr>
          <p:cNvPr id="4" name="Slide Number Placeholder 3"/>
          <p:cNvSpPr>
            <a:spLocks noGrp="1"/>
          </p:cNvSpPr>
          <p:nvPr>
            <p:ph type="sldNum" sz="quarter" idx="5"/>
          </p:nvPr>
        </p:nvSpPr>
        <p:spPr/>
        <p:txBody>
          <a:bodyPr/>
          <a:lstStyle/>
          <a:p>
            <a:fld id="{1E6559C4-5B3C-44E6-9332-FA4FE705CEEF}" type="slidenum">
              <a:rPr lang="en-NZ" smtClean="0"/>
              <a:t>5</a:t>
            </a:fld>
            <a:endParaRPr lang="en-NZ"/>
          </a:p>
        </p:txBody>
      </p:sp>
    </p:spTree>
    <p:extLst>
      <p:ext uri="{BB962C8B-B14F-4D97-AF65-F5344CB8AC3E}">
        <p14:creationId xmlns:p14="http://schemas.microsoft.com/office/powerpoint/2010/main" val="66209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NMD included myopathies (such as muscular dystrophies), disorders of the neuromuscular junctions (such as myasthenia gravis) and neuropathies (such as Guillain-Barré syndrome). </a:t>
            </a:r>
          </a:p>
          <a:p>
            <a:endParaRPr lang="en-NZ" dirty="0"/>
          </a:p>
          <a:p>
            <a:r>
              <a:rPr lang="en-NZ" dirty="0"/>
              <a:t>In the general population you’re looking at around 1 in 5 people, so it seems pretty clear that there are increased rates of chronic pain in the NMDs.</a:t>
            </a:r>
          </a:p>
        </p:txBody>
      </p:sp>
      <p:sp>
        <p:nvSpPr>
          <p:cNvPr id="4" name="Slide Number Placeholder 3"/>
          <p:cNvSpPr>
            <a:spLocks noGrp="1"/>
          </p:cNvSpPr>
          <p:nvPr>
            <p:ph type="sldNum" sz="quarter" idx="5"/>
          </p:nvPr>
        </p:nvSpPr>
        <p:spPr/>
        <p:txBody>
          <a:bodyPr/>
          <a:lstStyle/>
          <a:p>
            <a:fld id="{1E6559C4-5B3C-44E6-9332-FA4FE705CEEF}" type="slidenum">
              <a:rPr lang="en-NZ" smtClean="0"/>
              <a:t>6</a:t>
            </a:fld>
            <a:endParaRPr lang="en-NZ"/>
          </a:p>
        </p:txBody>
      </p:sp>
    </p:spTree>
    <p:extLst>
      <p:ext uri="{BB962C8B-B14F-4D97-AF65-F5344CB8AC3E}">
        <p14:creationId xmlns:p14="http://schemas.microsoft.com/office/powerpoint/2010/main" val="155631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E6559C4-5B3C-44E6-9332-FA4FE705CEEF}" type="slidenum">
              <a:rPr lang="en-NZ" smtClean="0"/>
              <a:t>7</a:t>
            </a:fld>
            <a:endParaRPr lang="en-NZ"/>
          </a:p>
        </p:txBody>
      </p:sp>
    </p:spTree>
    <p:extLst>
      <p:ext uri="{BB962C8B-B14F-4D97-AF65-F5344CB8AC3E}">
        <p14:creationId xmlns:p14="http://schemas.microsoft.com/office/powerpoint/2010/main" val="116770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Managing</a:t>
            </a:r>
            <a:r>
              <a:rPr lang="en-NZ" baseline="0" dirty="0"/>
              <a:t> the</a:t>
            </a:r>
            <a:r>
              <a:rPr lang="en-NZ" dirty="0"/>
              <a:t> </a:t>
            </a:r>
            <a:r>
              <a:rPr lang="en-NZ" b="1" dirty="0"/>
              <a:t>entire experience </a:t>
            </a:r>
            <a:r>
              <a:rPr lang="en-NZ" b="0" dirty="0"/>
              <a:t>of chronic pain – biomedical treatment is unlikely to be successful in improving functional ability if all the other domains are ignored.</a:t>
            </a:r>
            <a:endParaRPr lang="en-NZ" dirty="0"/>
          </a:p>
          <a:p>
            <a:endParaRPr lang="en-NZ" dirty="0"/>
          </a:p>
          <a:p>
            <a:r>
              <a:rPr lang="en-NZ" dirty="0"/>
              <a:t>Start to fill in roles of different practitioners relating to diagram..</a:t>
            </a:r>
          </a:p>
          <a:p>
            <a:endParaRPr lang="en-NZ" dirty="0"/>
          </a:p>
          <a:p>
            <a:r>
              <a:rPr lang="en-NZ" dirty="0"/>
              <a:t>Key message = </a:t>
            </a:r>
            <a:r>
              <a:rPr lang="en-NZ" b="1" dirty="0"/>
              <a:t>maximising </a:t>
            </a:r>
            <a:r>
              <a:rPr lang="en-NZ" b="0" dirty="0"/>
              <a:t>independence</a:t>
            </a:r>
            <a:r>
              <a:rPr lang="en-NZ" b="0" baseline="0" dirty="0"/>
              <a:t>, with strategies for the management of pain, fatigue, and associated features.</a:t>
            </a:r>
          </a:p>
          <a:p>
            <a:endParaRPr lang="en-NZ" b="0" baseline="0" dirty="0"/>
          </a:p>
          <a:p>
            <a:r>
              <a:rPr lang="en-NZ" b="0" baseline="0" dirty="0"/>
              <a:t>Re: depression/anxiety – pain is </a:t>
            </a:r>
            <a:r>
              <a:rPr lang="en-NZ" b="1" baseline="0" dirty="0"/>
              <a:t>not</a:t>
            </a:r>
            <a:r>
              <a:rPr lang="en-NZ" b="0" baseline="0" dirty="0"/>
              <a:t> psychological, but can contribute and be affected by </a:t>
            </a:r>
            <a:r>
              <a:rPr lang="en-NZ" b="0" baseline="0" dirty="0" err="1"/>
              <a:t>etc</a:t>
            </a:r>
            <a:r>
              <a:rPr lang="en-NZ" b="0" baseline="0" dirty="0"/>
              <a:t> etc.</a:t>
            </a:r>
          </a:p>
          <a:p>
            <a:endParaRPr lang="en-NZ" b="0" baseline="0" dirty="0"/>
          </a:p>
          <a:p>
            <a:r>
              <a:rPr lang="en-NZ" b="0" baseline="0" dirty="0"/>
              <a:t>Reiterate </a:t>
            </a:r>
            <a:r>
              <a:rPr lang="en-NZ" b="1" baseline="0" dirty="0"/>
              <a:t>social</a:t>
            </a:r>
            <a:r>
              <a:rPr lang="en-NZ" b="1" i="1" baseline="0" dirty="0"/>
              <a:t> </a:t>
            </a:r>
            <a:r>
              <a:rPr lang="en-NZ" b="0" i="0" baseline="0" dirty="0"/>
              <a:t>aspect – have social supports that can help with strategies and understand the rationale for their importance.</a:t>
            </a:r>
            <a:endParaRPr lang="en-NZ" dirty="0"/>
          </a:p>
        </p:txBody>
      </p:sp>
      <p:sp>
        <p:nvSpPr>
          <p:cNvPr id="4" name="Slide Number Placeholder 3"/>
          <p:cNvSpPr>
            <a:spLocks noGrp="1"/>
          </p:cNvSpPr>
          <p:nvPr>
            <p:ph type="sldNum" sz="quarter" idx="5"/>
          </p:nvPr>
        </p:nvSpPr>
        <p:spPr/>
        <p:txBody>
          <a:bodyPr/>
          <a:lstStyle/>
          <a:p>
            <a:fld id="{1E6559C4-5B3C-44E6-9332-FA4FE705CEEF}" type="slidenum">
              <a:rPr lang="en-NZ" smtClean="0"/>
              <a:t>8</a:t>
            </a:fld>
            <a:endParaRPr lang="en-NZ"/>
          </a:p>
        </p:txBody>
      </p:sp>
    </p:spTree>
    <p:extLst>
      <p:ext uri="{BB962C8B-B14F-4D97-AF65-F5344CB8AC3E}">
        <p14:creationId xmlns:p14="http://schemas.microsoft.com/office/powerpoint/2010/main" val="5669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can be for exercise,</a:t>
            </a:r>
            <a:r>
              <a:rPr lang="en-NZ" baseline="0" dirty="0"/>
              <a:t> tasks around the home, and life in general.</a:t>
            </a:r>
          </a:p>
          <a:p>
            <a:endParaRPr lang="en-NZ" baseline="0" dirty="0"/>
          </a:p>
          <a:p>
            <a:r>
              <a:rPr lang="en-NZ" baseline="0" dirty="0"/>
              <a:t>This often will include physiotherapy work (examples), OT work (examples), psychological work (examples), etc.</a:t>
            </a:r>
          </a:p>
          <a:p>
            <a:endParaRPr lang="en-NZ" baseline="0" dirty="0"/>
          </a:p>
          <a:p>
            <a:r>
              <a:rPr lang="en-NZ" baseline="0" dirty="0"/>
              <a:t>Useful for not just pain, but fatigue.</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1E6559C4-5B3C-44E6-9332-FA4FE705CEEF}" type="slidenum">
              <a:rPr lang="en-NZ" smtClean="0"/>
              <a:t>10</a:t>
            </a:fld>
            <a:endParaRPr lang="en-NZ"/>
          </a:p>
        </p:txBody>
      </p:sp>
    </p:spTree>
    <p:extLst>
      <p:ext uri="{BB962C8B-B14F-4D97-AF65-F5344CB8AC3E}">
        <p14:creationId xmlns:p14="http://schemas.microsoft.com/office/powerpoint/2010/main" val="237435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Mood,</a:t>
            </a:r>
            <a:r>
              <a:rPr lang="en-NZ" baseline="0" dirty="0"/>
              <a:t> anxiety</a:t>
            </a:r>
          </a:p>
          <a:p>
            <a:endParaRPr lang="en-NZ" baseline="0" dirty="0"/>
          </a:p>
          <a:p>
            <a:r>
              <a:rPr lang="en-NZ" baseline="0" dirty="0"/>
              <a:t>Relaxation/stress management</a:t>
            </a:r>
          </a:p>
          <a:p>
            <a:endParaRPr lang="en-NZ" baseline="0" dirty="0"/>
          </a:p>
          <a:p>
            <a:r>
              <a:rPr lang="en-NZ" baseline="0" dirty="0"/>
              <a:t>Emotions, cognitions, beliefs all play a role in the way that pain is experienced. </a:t>
            </a:r>
          </a:p>
          <a:p>
            <a:endParaRPr lang="en-NZ" baseline="0" dirty="0"/>
          </a:p>
          <a:p>
            <a:r>
              <a:rPr lang="en-NZ" baseline="0" dirty="0"/>
              <a:t>Not all in head, not all physical! Multitude of factors that contribute to the pain experience.</a:t>
            </a:r>
          </a:p>
          <a:p>
            <a:endParaRPr lang="en-NZ" baseline="0" dirty="0"/>
          </a:p>
          <a:p>
            <a:r>
              <a:rPr lang="en-NZ" baseline="0" dirty="0"/>
              <a:t>Sleep hygiene (poor sleep predictive of increased pain, more significantly than pain disrupting sleep)</a:t>
            </a:r>
          </a:p>
          <a:p>
            <a:endParaRPr lang="en-NZ" baseline="0" dirty="0"/>
          </a:p>
          <a:p>
            <a:endParaRPr lang="en-NZ" dirty="0"/>
          </a:p>
        </p:txBody>
      </p:sp>
      <p:sp>
        <p:nvSpPr>
          <p:cNvPr id="4" name="Slide Number Placeholder 3"/>
          <p:cNvSpPr>
            <a:spLocks noGrp="1"/>
          </p:cNvSpPr>
          <p:nvPr>
            <p:ph type="sldNum" sz="quarter" idx="10"/>
          </p:nvPr>
        </p:nvSpPr>
        <p:spPr/>
        <p:txBody>
          <a:bodyPr/>
          <a:lstStyle/>
          <a:p>
            <a:fld id="{1E6559C4-5B3C-44E6-9332-FA4FE705CEEF}" type="slidenum">
              <a:rPr lang="en-NZ" smtClean="0"/>
              <a:t>11</a:t>
            </a:fld>
            <a:endParaRPr lang="en-NZ"/>
          </a:p>
        </p:txBody>
      </p:sp>
    </p:spTree>
    <p:extLst>
      <p:ext uri="{BB962C8B-B14F-4D97-AF65-F5344CB8AC3E}">
        <p14:creationId xmlns:p14="http://schemas.microsoft.com/office/powerpoint/2010/main" val="170470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Emphasis is not just on moving areas that</a:t>
            </a:r>
            <a:r>
              <a:rPr lang="en-NZ" baseline="0" dirty="0"/>
              <a:t> are weak and in pain – brain systems </a:t>
            </a:r>
          </a:p>
          <a:p>
            <a:endParaRPr lang="en-NZ" baseline="0" dirty="0"/>
          </a:p>
          <a:p>
            <a:r>
              <a:rPr lang="en-NZ" dirty="0"/>
              <a:t>Think – different “levels” of need,</a:t>
            </a:r>
            <a:r>
              <a:rPr lang="en-NZ" baseline="0" dirty="0"/>
              <a:t> involvement of others, modification of strategies based on progressive disease/disorder. </a:t>
            </a:r>
          </a:p>
          <a:p>
            <a:endParaRPr lang="en-NZ" baseline="0" dirty="0"/>
          </a:p>
          <a:p>
            <a:r>
              <a:rPr lang="en-NZ" baseline="0" dirty="0"/>
              <a:t>Because disease can progress and change, the way strategies are used (or even which ones are used) can change!</a:t>
            </a:r>
          </a:p>
          <a:p>
            <a:endParaRPr lang="en-NZ" baseline="0" dirty="0"/>
          </a:p>
          <a:p>
            <a:r>
              <a:rPr lang="en-NZ" baseline="0" dirty="0"/>
              <a:t>Focus upon </a:t>
            </a:r>
            <a:r>
              <a:rPr lang="en-NZ" b="1" baseline="0" dirty="0"/>
              <a:t>core domains</a:t>
            </a:r>
            <a:r>
              <a:rPr lang="en-NZ" b="0" baseline="0" dirty="0"/>
              <a:t> – movement/exercise, nutritional, social, psychological, etc.</a:t>
            </a:r>
            <a:endParaRPr lang="en-NZ" dirty="0"/>
          </a:p>
        </p:txBody>
      </p:sp>
      <p:sp>
        <p:nvSpPr>
          <p:cNvPr id="4" name="Slide Number Placeholder 3"/>
          <p:cNvSpPr>
            <a:spLocks noGrp="1"/>
          </p:cNvSpPr>
          <p:nvPr>
            <p:ph type="sldNum" sz="quarter" idx="10"/>
          </p:nvPr>
        </p:nvSpPr>
        <p:spPr/>
        <p:txBody>
          <a:bodyPr/>
          <a:lstStyle/>
          <a:p>
            <a:fld id="{1E6559C4-5B3C-44E6-9332-FA4FE705CEEF}" type="slidenum">
              <a:rPr lang="en-NZ" smtClean="0"/>
              <a:t>13</a:t>
            </a:fld>
            <a:endParaRPr lang="en-NZ"/>
          </a:p>
        </p:txBody>
      </p:sp>
    </p:spTree>
    <p:extLst>
      <p:ext uri="{BB962C8B-B14F-4D97-AF65-F5344CB8AC3E}">
        <p14:creationId xmlns:p14="http://schemas.microsoft.com/office/powerpoint/2010/main" val="328125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713ABD-A71B-4F9D-85A8-5FF3ED21DFD6}" type="datetimeFigureOut">
              <a:rPr lang="en-NZ" smtClean="0"/>
              <a:t>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F3FBC35-9CBD-4933-9361-67319AE90FB0}" type="slidenum">
              <a:rPr lang="en-NZ" smtClean="0"/>
              <a:t>‹#›</a:t>
            </a:fld>
            <a:endParaRPr lang="en-N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585668"/>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13ABD-A71B-4F9D-85A8-5FF3ED21DFD6}" type="datetimeFigureOut">
              <a:rPr lang="en-NZ" smtClean="0"/>
              <a:t>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30494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13ABD-A71B-4F9D-85A8-5FF3ED21DFD6}" type="datetimeFigureOut">
              <a:rPr lang="en-NZ" smtClean="0"/>
              <a:t>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1046948112"/>
      </p:ext>
    </p:extLst>
  </p:cSld>
  <p:clrMapOvr>
    <a:masterClrMapping/>
  </p:clrMapOvr>
  <p:extLst>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xmlns="" id="{6033F71E-A0DA-41DD-9E0D-6A21414EC909}"/>
              </a:ext>
            </a:extLst>
          </p:cNvPr>
          <p:cNvSpPr>
            <a:spLocks noGrp="1"/>
          </p:cNvSpPr>
          <p:nvPr>
            <p:ph type="dt" sz="half" idx="10"/>
          </p:nvPr>
        </p:nvSpPr>
        <p:spPr/>
        <p:txBody>
          <a:bodyPr/>
          <a:lstStyle>
            <a:lvl1pPr>
              <a:defRPr/>
            </a:lvl1pPr>
          </a:lstStyle>
          <a:p>
            <a:pPr>
              <a:defRPr/>
            </a:pPr>
            <a:fld id="{8C663204-54AA-4259-852E-BC51F20B4FBD}" type="datetimeFigureOut">
              <a:rPr lang="en-US"/>
              <a:pPr>
                <a:defRPr/>
              </a:pPr>
              <a:t>11/1/2018</a:t>
            </a:fld>
            <a:endParaRPr lang="en-NZ"/>
          </a:p>
        </p:txBody>
      </p:sp>
      <p:sp>
        <p:nvSpPr>
          <p:cNvPr id="5" name="Footer Placeholder 4">
            <a:extLst>
              <a:ext uri="{FF2B5EF4-FFF2-40B4-BE49-F238E27FC236}">
                <a16:creationId xmlns:a16="http://schemas.microsoft.com/office/drawing/2014/main" xmlns="" id="{7228B964-FA75-428B-8D11-BC22F4754E6F}"/>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xmlns="" id="{09BEFEFE-D1A5-4418-B662-5DB5FE2AA026}"/>
              </a:ext>
            </a:extLst>
          </p:cNvPr>
          <p:cNvSpPr>
            <a:spLocks noGrp="1"/>
          </p:cNvSpPr>
          <p:nvPr>
            <p:ph type="sldNum" sz="quarter" idx="12"/>
          </p:nvPr>
        </p:nvSpPr>
        <p:spPr/>
        <p:txBody>
          <a:bodyPr/>
          <a:lstStyle>
            <a:lvl1pPr>
              <a:defRPr/>
            </a:lvl1pPr>
          </a:lstStyle>
          <a:p>
            <a:pPr>
              <a:defRPr/>
            </a:pPr>
            <a:fld id="{42555679-3208-4F0C-97B2-979591D0E3D8}" type="slidenum">
              <a:rPr lang="en-NZ" altLang="en-US"/>
              <a:pPr>
                <a:defRPr/>
              </a:pPr>
              <a:t>‹#›</a:t>
            </a:fld>
            <a:endParaRPr lang="en-NZ" altLang="en-US"/>
          </a:p>
        </p:txBody>
      </p:sp>
    </p:spTree>
    <p:extLst>
      <p:ext uri="{BB962C8B-B14F-4D97-AF65-F5344CB8AC3E}">
        <p14:creationId xmlns:p14="http://schemas.microsoft.com/office/powerpoint/2010/main" val="1925692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1C39DF7C-3808-41B8-BA98-510232F6124A}"/>
              </a:ext>
            </a:extLst>
          </p:cNvPr>
          <p:cNvSpPr>
            <a:spLocks noGrp="1"/>
          </p:cNvSpPr>
          <p:nvPr>
            <p:ph type="dt" sz="half" idx="10"/>
          </p:nvPr>
        </p:nvSpPr>
        <p:spPr/>
        <p:txBody>
          <a:bodyPr/>
          <a:lstStyle>
            <a:lvl1pPr>
              <a:defRPr/>
            </a:lvl1pPr>
          </a:lstStyle>
          <a:p>
            <a:pPr>
              <a:defRPr/>
            </a:pPr>
            <a:fld id="{B3F1C878-D936-45B1-903D-329B0BA8CB0B}" type="datetimeFigureOut">
              <a:rPr lang="en-US"/>
              <a:pPr>
                <a:defRPr/>
              </a:pPr>
              <a:t>11/1/2018</a:t>
            </a:fld>
            <a:endParaRPr lang="en-NZ"/>
          </a:p>
        </p:txBody>
      </p:sp>
      <p:sp>
        <p:nvSpPr>
          <p:cNvPr id="5" name="Footer Placeholder 4">
            <a:extLst>
              <a:ext uri="{FF2B5EF4-FFF2-40B4-BE49-F238E27FC236}">
                <a16:creationId xmlns:a16="http://schemas.microsoft.com/office/drawing/2014/main" xmlns="" id="{63E00FB9-B4EE-4690-9985-0195F675E67D}"/>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xmlns="" id="{132D3032-4028-4490-A354-BC7693A727E6}"/>
              </a:ext>
            </a:extLst>
          </p:cNvPr>
          <p:cNvSpPr>
            <a:spLocks noGrp="1"/>
          </p:cNvSpPr>
          <p:nvPr>
            <p:ph type="sldNum" sz="quarter" idx="12"/>
          </p:nvPr>
        </p:nvSpPr>
        <p:spPr/>
        <p:txBody>
          <a:bodyPr/>
          <a:lstStyle>
            <a:lvl1pPr>
              <a:defRPr/>
            </a:lvl1pPr>
          </a:lstStyle>
          <a:p>
            <a:pPr>
              <a:defRPr/>
            </a:pPr>
            <a:fld id="{9CE1B03E-4ADE-40DE-8B10-4CDFD01055BB}" type="slidenum">
              <a:rPr lang="en-NZ" altLang="en-US"/>
              <a:pPr>
                <a:defRPr/>
              </a:pPr>
              <a:t>‹#›</a:t>
            </a:fld>
            <a:endParaRPr lang="en-NZ" altLang="en-US"/>
          </a:p>
        </p:txBody>
      </p:sp>
    </p:spTree>
    <p:extLst>
      <p:ext uri="{BB962C8B-B14F-4D97-AF65-F5344CB8AC3E}">
        <p14:creationId xmlns:p14="http://schemas.microsoft.com/office/powerpoint/2010/main" val="409139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3D8A13-740A-43C2-9E4E-DA1F0BE4531E}"/>
              </a:ext>
            </a:extLst>
          </p:cNvPr>
          <p:cNvSpPr>
            <a:spLocks noGrp="1"/>
          </p:cNvSpPr>
          <p:nvPr>
            <p:ph type="dt" sz="half" idx="10"/>
          </p:nvPr>
        </p:nvSpPr>
        <p:spPr/>
        <p:txBody>
          <a:bodyPr/>
          <a:lstStyle>
            <a:lvl1pPr>
              <a:defRPr/>
            </a:lvl1pPr>
          </a:lstStyle>
          <a:p>
            <a:pPr>
              <a:defRPr/>
            </a:pPr>
            <a:fld id="{4519FFA3-ED4E-4F66-96DB-73FCD81ABD07}" type="datetimeFigureOut">
              <a:rPr lang="en-US"/>
              <a:pPr>
                <a:defRPr/>
              </a:pPr>
              <a:t>11/1/2018</a:t>
            </a:fld>
            <a:endParaRPr lang="en-NZ"/>
          </a:p>
        </p:txBody>
      </p:sp>
      <p:sp>
        <p:nvSpPr>
          <p:cNvPr id="5" name="Footer Placeholder 4">
            <a:extLst>
              <a:ext uri="{FF2B5EF4-FFF2-40B4-BE49-F238E27FC236}">
                <a16:creationId xmlns:a16="http://schemas.microsoft.com/office/drawing/2014/main" xmlns="" id="{B659231F-2EDE-49AF-9E33-5FAF3F21A81D}"/>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xmlns="" id="{9A82A454-3B6F-4096-A20C-7C1B59B3D5C9}"/>
              </a:ext>
            </a:extLst>
          </p:cNvPr>
          <p:cNvSpPr>
            <a:spLocks noGrp="1"/>
          </p:cNvSpPr>
          <p:nvPr>
            <p:ph type="sldNum" sz="quarter" idx="12"/>
          </p:nvPr>
        </p:nvSpPr>
        <p:spPr/>
        <p:txBody>
          <a:bodyPr/>
          <a:lstStyle>
            <a:lvl1pPr>
              <a:defRPr/>
            </a:lvl1pPr>
          </a:lstStyle>
          <a:p>
            <a:pPr>
              <a:defRPr/>
            </a:pPr>
            <a:fld id="{6449F421-9573-4725-80FA-25F53AA693DE}" type="slidenum">
              <a:rPr lang="en-NZ" altLang="en-US"/>
              <a:pPr>
                <a:defRPr/>
              </a:pPr>
              <a:t>‹#›</a:t>
            </a:fld>
            <a:endParaRPr lang="en-NZ" altLang="en-US"/>
          </a:p>
        </p:txBody>
      </p:sp>
    </p:spTree>
    <p:extLst>
      <p:ext uri="{BB962C8B-B14F-4D97-AF65-F5344CB8AC3E}">
        <p14:creationId xmlns:p14="http://schemas.microsoft.com/office/powerpoint/2010/main" val="243353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xmlns="" id="{547E971F-975F-4C2D-AC72-874D7500741A}"/>
              </a:ext>
            </a:extLst>
          </p:cNvPr>
          <p:cNvSpPr>
            <a:spLocks noGrp="1"/>
          </p:cNvSpPr>
          <p:nvPr>
            <p:ph type="dt" sz="half" idx="10"/>
          </p:nvPr>
        </p:nvSpPr>
        <p:spPr/>
        <p:txBody>
          <a:bodyPr/>
          <a:lstStyle>
            <a:lvl1pPr>
              <a:defRPr/>
            </a:lvl1pPr>
          </a:lstStyle>
          <a:p>
            <a:pPr>
              <a:defRPr/>
            </a:pPr>
            <a:fld id="{338EC5D7-87A0-4553-A732-9760D61494F6}" type="datetimeFigureOut">
              <a:rPr lang="en-US"/>
              <a:pPr>
                <a:defRPr/>
              </a:pPr>
              <a:t>11/1/2018</a:t>
            </a:fld>
            <a:endParaRPr lang="en-NZ"/>
          </a:p>
        </p:txBody>
      </p:sp>
      <p:sp>
        <p:nvSpPr>
          <p:cNvPr id="6" name="Footer Placeholder 4">
            <a:extLst>
              <a:ext uri="{FF2B5EF4-FFF2-40B4-BE49-F238E27FC236}">
                <a16:creationId xmlns:a16="http://schemas.microsoft.com/office/drawing/2014/main" xmlns="" id="{7127BC78-1BFB-4D1C-922A-7771628B4DE0}"/>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xmlns="" id="{2360EE4F-ED55-4CB0-8C3A-AB74F8C59838}"/>
              </a:ext>
            </a:extLst>
          </p:cNvPr>
          <p:cNvSpPr>
            <a:spLocks noGrp="1"/>
          </p:cNvSpPr>
          <p:nvPr>
            <p:ph type="sldNum" sz="quarter" idx="12"/>
          </p:nvPr>
        </p:nvSpPr>
        <p:spPr/>
        <p:txBody>
          <a:bodyPr/>
          <a:lstStyle>
            <a:lvl1pPr>
              <a:defRPr/>
            </a:lvl1pPr>
          </a:lstStyle>
          <a:p>
            <a:pPr>
              <a:defRPr/>
            </a:pPr>
            <a:fld id="{C0407C96-99F7-4024-A597-FA7C036A5998}" type="slidenum">
              <a:rPr lang="en-NZ" altLang="en-US"/>
              <a:pPr>
                <a:defRPr/>
              </a:pPr>
              <a:t>‹#›</a:t>
            </a:fld>
            <a:endParaRPr lang="en-NZ" altLang="en-US"/>
          </a:p>
        </p:txBody>
      </p:sp>
    </p:spTree>
    <p:extLst>
      <p:ext uri="{BB962C8B-B14F-4D97-AF65-F5344CB8AC3E}">
        <p14:creationId xmlns:p14="http://schemas.microsoft.com/office/powerpoint/2010/main" val="2904365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a:extLst>
              <a:ext uri="{FF2B5EF4-FFF2-40B4-BE49-F238E27FC236}">
                <a16:creationId xmlns:a16="http://schemas.microsoft.com/office/drawing/2014/main" xmlns="" id="{F15D2AC8-8C8B-4540-8102-6A575492F018}"/>
              </a:ext>
            </a:extLst>
          </p:cNvPr>
          <p:cNvSpPr>
            <a:spLocks noGrp="1"/>
          </p:cNvSpPr>
          <p:nvPr>
            <p:ph type="dt" sz="half" idx="10"/>
          </p:nvPr>
        </p:nvSpPr>
        <p:spPr/>
        <p:txBody>
          <a:bodyPr/>
          <a:lstStyle>
            <a:lvl1pPr>
              <a:defRPr/>
            </a:lvl1pPr>
          </a:lstStyle>
          <a:p>
            <a:pPr>
              <a:defRPr/>
            </a:pPr>
            <a:fld id="{27313054-2010-41C5-9B13-697E76638817}" type="datetimeFigureOut">
              <a:rPr lang="en-US"/>
              <a:pPr>
                <a:defRPr/>
              </a:pPr>
              <a:t>11/1/2018</a:t>
            </a:fld>
            <a:endParaRPr lang="en-NZ"/>
          </a:p>
        </p:txBody>
      </p:sp>
      <p:sp>
        <p:nvSpPr>
          <p:cNvPr id="8" name="Footer Placeholder 4">
            <a:extLst>
              <a:ext uri="{FF2B5EF4-FFF2-40B4-BE49-F238E27FC236}">
                <a16:creationId xmlns:a16="http://schemas.microsoft.com/office/drawing/2014/main" xmlns="" id="{68AFF9D6-1559-4881-9F36-574DAB695E18}"/>
              </a:ext>
            </a:extLst>
          </p:cNvPr>
          <p:cNvSpPr>
            <a:spLocks noGrp="1"/>
          </p:cNvSpPr>
          <p:nvPr>
            <p:ph type="ftr" sz="quarter" idx="11"/>
          </p:nvPr>
        </p:nvSpPr>
        <p:spPr/>
        <p:txBody>
          <a:bodyPr/>
          <a:lstStyle>
            <a:lvl1pPr>
              <a:defRPr/>
            </a:lvl1pPr>
          </a:lstStyle>
          <a:p>
            <a:pPr>
              <a:defRPr/>
            </a:pPr>
            <a:endParaRPr lang="en-NZ"/>
          </a:p>
        </p:txBody>
      </p:sp>
      <p:sp>
        <p:nvSpPr>
          <p:cNvPr id="9" name="Slide Number Placeholder 5">
            <a:extLst>
              <a:ext uri="{FF2B5EF4-FFF2-40B4-BE49-F238E27FC236}">
                <a16:creationId xmlns:a16="http://schemas.microsoft.com/office/drawing/2014/main" xmlns="" id="{C908BCC2-0DFD-4F7E-B331-D8CB29D9CD9C}"/>
              </a:ext>
            </a:extLst>
          </p:cNvPr>
          <p:cNvSpPr>
            <a:spLocks noGrp="1"/>
          </p:cNvSpPr>
          <p:nvPr>
            <p:ph type="sldNum" sz="quarter" idx="12"/>
          </p:nvPr>
        </p:nvSpPr>
        <p:spPr/>
        <p:txBody>
          <a:bodyPr/>
          <a:lstStyle>
            <a:lvl1pPr>
              <a:defRPr/>
            </a:lvl1pPr>
          </a:lstStyle>
          <a:p>
            <a:pPr>
              <a:defRPr/>
            </a:pPr>
            <a:fld id="{CE1A98C1-8C2E-4527-A2D9-A4441CD90DD9}" type="slidenum">
              <a:rPr lang="en-NZ" altLang="en-US"/>
              <a:pPr>
                <a:defRPr/>
              </a:pPr>
              <a:t>‹#›</a:t>
            </a:fld>
            <a:endParaRPr lang="en-NZ" altLang="en-US"/>
          </a:p>
        </p:txBody>
      </p:sp>
    </p:spTree>
    <p:extLst>
      <p:ext uri="{BB962C8B-B14F-4D97-AF65-F5344CB8AC3E}">
        <p14:creationId xmlns:p14="http://schemas.microsoft.com/office/powerpoint/2010/main" val="1846245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a:extLst>
              <a:ext uri="{FF2B5EF4-FFF2-40B4-BE49-F238E27FC236}">
                <a16:creationId xmlns:a16="http://schemas.microsoft.com/office/drawing/2014/main" xmlns="" id="{B34C1539-1150-4570-BFF6-34F7997BC054}"/>
              </a:ext>
            </a:extLst>
          </p:cNvPr>
          <p:cNvSpPr>
            <a:spLocks noGrp="1"/>
          </p:cNvSpPr>
          <p:nvPr>
            <p:ph type="dt" sz="half" idx="10"/>
          </p:nvPr>
        </p:nvSpPr>
        <p:spPr/>
        <p:txBody>
          <a:bodyPr/>
          <a:lstStyle>
            <a:lvl1pPr>
              <a:defRPr/>
            </a:lvl1pPr>
          </a:lstStyle>
          <a:p>
            <a:pPr>
              <a:defRPr/>
            </a:pPr>
            <a:fld id="{29E67158-3F0D-41EC-9399-877EB91CB946}" type="datetimeFigureOut">
              <a:rPr lang="en-US"/>
              <a:pPr>
                <a:defRPr/>
              </a:pPr>
              <a:t>11/1/2018</a:t>
            </a:fld>
            <a:endParaRPr lang="en-NZ"/>
          </a:p>
        </p:txBody>
      </p:sp>
      <p:sp>
        <p:nvSpPr>
          <p:cNvPr id="4" name="Footer Placeholder 4">
            <a:extLst>
              <a:ext uri="{FF2B5EF4-FFF2-40B4-BE49-F238E27FC236}">
                <a16:creationId xmlns:a16="http://schemas.microsoft.com/office/drawing/2014/main" xmlns="" id="{8BCE2DCC-D509-48A5-8053-306F40A4FE79}"/>
              </a:ext>
            </a:extLst>
          </p:cNvPr>
          <p:cNvSpPr>
            <a:spLocks noGrp="1"/>
          </p:cNvSpPr>
          <p:nvPr>
            <p:ph type="ftr" sz="quarter" idx="11"/>
          </p:nvPr>
        </p:nvSpPr>
        <p:spPr/>
        <p:txBody>
          <a:bodyPr/>
          <a:lstStyle>
            <a:lvl1pPr>
              <a:defRPr/>
            </a:lvl1pPr>
          </a:lstStyle>
          <a:p>
            <a:pPr>
              <a:defRPr/>
            </a:pPr>
            <a:endParaRPr lang="en-NZ"/>
          </a:p>
        </p:txBody>
      </p:sp>
      <p:sp>
        <p:nvSpPr>
          <p:cNvPr id="5" name="Slide Number Placeholder 5">
            <a:extLst>
              <a:ext uri="{FF2B5EF4-FFF2-40B4-BE49-F238E27FC236}">
                <a16:creationId xmlns:a16="http://schemas.microsoft.com/office/drawing/2014/main" xmlns="" id="{CBF654BE-973F-4387-8A7C-82735916D423}"/>
              </a:ext>
            </a:extLst>
          </p:cNvPr>
          <p:cNvSpPr>
            <a:spLocks noGrp="1"/>
          </p:cNvSpPr>
          <p:nvPr>
            <p:ph type="sldNum" sz="quarter" idx="12"/>
          </p:nvPr>
        </p:nvSpPr>
        <p:spPr/>
        <p:txBody>
          <a:bodyPr/>
          <a:lstStyle>
            <a:lvl1pPr>
              <a:defRPr/>
            </a:lvl1pPr>
          </a:lstStyle>
          <a:p>
            <a:pPr>
              <a:defRPr/>
            </a:pPr>
            <a:fld id="{2D1FD0B0-96F1-47C5-967E-28C61DC9289A}" type="slidenum">
              <a:rPr lang="en-NZ" altLang="en-US"/>
              <a:pPr>
                <a:defRPr/>
              </a:pPr>
              <a:t>‹#›</a:t>
            </a:fld>
            <a:endParaRPr lang="en-NZ" altLang="en-US"/>
          </a:p>
        </p:txBody>
      </p:sp>
    </p:spTree>
    <p:extLst>
      <p:ext uri="{BB962C8B-B14F-4D97-AF65-F5344CB8AC3E}">
        <p14:creationId xmlns:p14="http://schemas.microsoft.com/office/powerpoint/2010/main" val="85689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6FF98BB-83CC-432E-9ED3-86D81854F792}"/>
              </a:ext>
            </a:extLst>
          </p:cNvPr>
          <p:cNvSpPr>
            <a:spLocks noGrp="1"/>
          </p:cNvSpPr>
          <p:nvPr>
            <p:ph type="dt" sz="half" idx="10"/>
          </p:nvPr>
        </p:nvSpPr>
        <p:spPr/>
        <p:txBody>
          <a:bodyPr/>
          <a:lstStyle>
            <a:lvl1pPr>
              <a:defRPr/>
            </a:lvl1pPr>
          </a:lstStyle>
          <a:p>
            <a:pPr>
              <a:defRPr/>
            </a:pPr>
            <a:fld id="{50745BE8-37B7-463A-BD4C-C90A7FB0F726}" type="datetimeFigureOut">
              <a:rPr lang="en-US"/>
              <a:pPr>
                <a:defRPr/>
              </a:pPr>
              <a:t>11/1/2018</a:t>
            </a:fld>
            <a:endParaRPr lang="en-NZ"/>
          </a:p>
        </p:txBody>
      </p:sp>
      <p:sp>
        <p:nvSpPr>
          <p:cNvPr id="3" name="Footer Placeholder 4">
            <a:extLst>
              <a:ext uri="{FF2B5EF4-FFF2-40B4-BE49-F238E27FC236}">
                <a16:creationId xmlns:a16="http://schemas.microsoft.com/office/drawing/2014/main" xmlns="" id="{A82D5F59-D041-4C4F-A7C9-C2D9EA3FE0C6}"/>
              </a:ext>
            </a:extLst>
          </p:cNvPr>
          <p:cNvSpPr>
            <a:spLocks noGrp="1"/>
          </p:cNvSpPr>
          <p:nvPr>
            <p:ph type="ftr" sz="quarter" idx="11"/>
          </p:nvPr>
        </p:nvSpPr>
        <p:spPr/>
        <p:txBody>
          <a:bodyPr/>
          <a:lstStyle>
            <a:lvl1pPr>
              <a:defRPr/>
            </a:lvl1pPr>
          </a:lstStyle>
          <a:p>
            <a:pPr>
              <a:defRPr/>
            </a:pPr>
            <a:endParaRPr lang="en-NZ"/>
          </a:p>
        </p:txBody>
      </p:sp>
      <p:sp>
        <p:nvSpPr>
          <p:cNvPr id="4" name="Slide Number Placeholder 5">
            <a:extLst>
              <a:ext uri="{FF2B5EF4-FFF2-40B4-BE49-F238E27FC236}">
                <a16:creationId xmlns:a16="http://schemas.microsoft.com/office/drawing/2014/main" xmlns="" id="{922097C9-C7A7-40BE-AC98-8576372A4A14}"/>
              </a:ext>
            </a:extLst>
          </p:cNvPr>
          <p:cNvSpPr>
            <a:spLocks noGrp="1"/>
          </p:cNvSpPr>
          <p:nvPr>
            <p:ph type="sldNum" sz="quarter" idx="12"/>
          </p:nvPr>
        </p:nvSpPr>
        <p:spPr/>
        <p:txBody>
          <a:bodyPr/>
          <a:lstStyle>
            <a:lvl1pPr>
              <a:defRPr/>
            </a:lvl1pPr>
          </a:lstStyle>
          <a:p>
            <a:pPr>
              <a:defRPr/>
            </a:pPr>
            <a:fld id="{082B9589-33E5-41AA-BB99-4491A0D1A091}" type="slidenum">
              <a:rPr lang="en-NZ" altLang="en-US"/>
              <a:pPr>
                <a:defRPr/>
              </a:pPr>
              <a:t>‹#›</a:t>
            </a:fld>
            <a:endParaRPr lang="en-NZ" altLang="en-US"/>
          </a:p>
        </p:txBody>
      </p:sp>
    </p:spTree>
    <p:extLst>
      <p:ext uri="{BB962C8B-B14F-4D97-AF65-F5344CB8AC3E}">
        <p14:creationId xmlns:p14="http://schemas.microsoft.com/office/powerpoint/2010/main" val="1331685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D3A353E-0E98-4EB9-BBE3-FC04CF9F8A5B}"/>
              </a:ext>
            </a:extLst>
          </p:cNvPr>
          <p:cNvSpPr>
            <a:spLocks noGrp="1"/>
          </p:cNvSpPr>
          <p:nvPr>
            <p:ph type="dt" sz="half" idx="10"/>
          </p:nvPr>
        </p:nvSpPr>
        <p:spPr/>
        <p:txBody>
          <a:bodyPr/>
          <a:lstStyle>
            <a:lvl1pPr>
              <a:defRPr/>
            </a:lvl1pPr>
          </a:lstStyle>
          <a:p>
            <a:pPr>
              <a:defRPr/>
            </a:pPr>
            <a:fld id="{0AA58516-1BC1-438D-B00C-B3721485CD19}" type="datetimeFigureOut">
              <a:rPr lang="en-US"/>
              <a:pPr>
                <a:defRPr/>
              </a:pPr>
              <a:t>11/1/2018</a:t>
            </a:fld>
            <a:endParaRPr lang="en-NZ"/>
          </a:p>
        </p:txBody>
      </p:sp>
      <p:sp>
        <p:nvSpPr>
          <p:cNvPr id="6" name="Footer Placeholder 4">
            <a:extLst>
              <a:ext uri="{FF2B5EF4-FFF2-40B4-BE49-F238E27FC236}">
                <a16:creationId xmlns:a16="http://schemas.microsoft.com/office/drawing/2014/main" xmlns="" id="{82A1251D-A00E-4D5F-B9FE-78289C712E21}"/>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xmlns="" id="{DB6BCD8F-99A5-489E-BF19-062E21C47C9E}"/>
              </a:ext>
            </a:extLst>
          </p:cNvPr>
          <p:cNvSpPr>
            <a:spLocks noGrp="1"/>
          </p:cNvSpPr>
          <p:nvPr>
            <p:ph type="sldNum" sz="quarter" idx="12"/>
          </p:nvPr>
        </p:nvSpPr>
        <p:spPr/>
        <p:txBody>
          <a:bodyPr/>
          <a:lstStyle>
            <a:lvl1pPr>
              <a:defRPr/>
            </a:lvl1pPr>
          </a:lstStyle>
          <a:p>
            <a:pPr>
              <a:defRPr/>
            </a:pPr>
            <a:fld id="{93426D9E-DABC-4324-8ADE-8B6FB3C4E7F9}" type="slidenum">
              <a:rPr lang="en-NZ" altLang="en-US"/>
              <a:pPr>
                <a:defRPr/>
              </a:pPr>
              <a:t>‹#›</a:t>
            </a:fld>
            <a:endParaRPr lang="en-NZ" altLang="en-US"/>
          </a:p>
        </p:txBody>
      </p:sp>
    </p:spTree>
    <p:extLst>
      <p:ext uri="{BB962C8B-B14F-4D97-AF65-F5344CB8AC3E}">
        <p14:creationId xmlns:p14="http://schemas.microsoft.com/office/powerpoint/2010/main" val="421611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13ABD-A71B-4F9D-85A8-5FF3ED21DFD6}" type="datetimeFigureOut">
              <a:rPr lang="en-NZ" smtClean="0"/>
              <a:t>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2287927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925E7AC-D15E-4FA7-BB60-B872B8042A8C}"/>
              </a:ext>
            </a:extLst>
          </p:cNvPr>
          <p:cNvSpPr>
            <a:spLocks noGrp="1"/>
          </p:cNvSpPr>
          <p:nvPr>
            <p:ph type="dt" sz="half" idx="10"/>
          </p:nvPr>
        </p:nvSpPr>
        <p:spPr/>
        <p:txBody>
          <a:bodyPr/>
          <a:lstStyle>
            <a:lvl1pPr>
              <a:defRPr/>
            </a:lvl1pPr>
          </a:lstStyle>
          <a:p>
            <a:pPr>
              <a:defRPr/>
            </a:pPr>
            <a:fld id="{D1368EA9-E43C-4930-AB9F-B5F5B841D9C3}" type="datetimeFigureOut">
              <a:rPr lang="en-US"/>
              <a:pPr>
                <a:defRPr/>
              </a:pPr>
              <a:t>11/1/2018</a:t>
            </a:fld>
            <a:endParaRPr lang="en-NZ"/>
          </a:p>
        </p:txBody>
      </p:sp>
      <p:sp>
        <p:nvSpPr>
          <p:cNvPr id="6" name="Footer Placeholder 4">
            <a:extLst>
              <a:ext uri="{FF2B5EF4-FFF2-40B4-BE49-F238E27FC236}">
                <a16:creationId xmlns:a16="http://schemas.microsoft.com/office/drawing/2014/main" xmlns="" id="{07869317-E1D6-439A-B657-AA51400C203E}"/>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xmlns="" id="{AF00CE8A-DD6A-4E11-817E-C0138BBF782B}"/>
              </a:ext>
            </a:extLst>
          </p:cNvPr>
          <p:cNvSpPr>
            <a:spLocks noGrp="1"/>
          </p:cNvSpPr>
          <p:nvPr>
            <p:ph type="sldNum" sz="quarter" idx="12"/>
          </p:nvPr>
        </p:nvSpPr>
        <p:spPr/>
        <p:txBody>
          <a:bodyPr/>
          <a:lstStyle>
            <a:lvl1pPr>
              <a:defRPr/>
            </a:lvl1pPr>
          </a:lstStyle>
          <a:p>
            <a:pPr>
              <a:defRPr/>
            </a:pPr>
            <a:fld id="{0E018A13-692C-486F-B12E-B1547C574C5C}" type="slidenum">
              <a:rPr lang="en-NZ" altLang="en-US"/>
              <a:pPr>
                <a:defRPr/>
              </a:pPr>
              <a:t>‹#›</a:t>
            </a:fld>
            <a:endParaRPr lang="en-NZ" altLang="en-US"/>
          </a:p>
        </p:txBody>
      </p:sp>
    </p:spTree>
    <p:extLst>
      <p:ext uri="{BB962C8B-B14F-4D97-AF65-F5344CB8AC3E}">
        <p14:creationId xmlns:p14="http://schemas.microsoft.com/office/powerpoint/2010/main" val="167529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8FC71F37-71D1-483C-BE38-FC39F1501334}"/>
              </a:ext>
            </a:extLst>
          </p:cNvPr>
          <p:cNvSpPr>
            <a:spLocks noGrp="1"/>
          </p:cNvSpPr>
          <p:nvPr>
            <p:ph type="dt" sz="half" idx="10"/>
          </p:nvPr>
        </p:nvSpPr>
        <p:spPr/>
        <p:txBody>
          <a:bodyPr/>
          <a:lstStyle>
            <a:lvl1pPr>
              <a:defRPr/>
            </a:lvl1pPr>
          </a:lstStyle>
          <a:p>
            <a:pPr>
              <a:defRPr/>
            </a:pPr>
            <a:fld id="{BA08FFDF-644F-40F7-AF4D-2BC3E0FB7C59}" type="datetimeFigureOut">
              <a:rPr lang="en-US"/>
              <a:pPr>
                <a:defRPr/>
              </a:pPr>
              <a:t>11/1/2018</a:t>
            </a:fld>
            <a:endParaRPr lang="en-NZ"/>
          </a:p>
        </p:txBody>
      </p:sp>
      <p:sp>
        <p:nvSpPr>
          <p:cNvPr id="5" name="Footer Placeholder 4">
            <a:extLst>
              <a:ext uri="{FF2B5EF4-FFF2-40B4-BE49-F238E27FC236}">
                <a16:creationId xmlns:a16="http://schemas.microsoft.com/office/drawing/2014/main" xmlns="" id="{72400065-187B-4B6D-8835-5A57C15D4706}"/>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xmlns="" id="{98E2BDF4-B5C5-4C1E-A4C2-A2F8F045D40E}"/>
              </a:ext>
            </a:extLst>
          </p:cNvPr>
          <p:cNvSpPr>
            <a:spLocks noGrp="1"/>
          </p:cNvSpPr>
          <p:nvPr>
            <p:ph type="sldNum" sz="quarter" idx="12"/>
          </p:nvPr>
        </p:nvSpPr>
        <p:spPr/>
        <p:txBody>
          <a:bodyPr/>
          <a:lstStyle>
            <a:lvl1pPr>
              <a:defRPr/>
            </a:lvl1pPr>
          </a:lstStyle>
          <a:p>
            <a:pPr>
              <a:defRPr/>
            </a:pPr>
            <a:fld id="{438952AA-D676-4411-BC58-2C9A5E33E853}" type="slidenum">
              <a:rPr lang="en-NZ" altLang="en-US"/>
              <a:pPr>
                <a:defRPr/>
              </a:pPr>
              <a:t>‹#›</a:t>
            </a:fld>
            <a:endParaRPr lang="en-NZ" altLang="en-US"/>
          </a:p>
        </p:txBody>
      </p:sp>
    </p:spTree>
    <p:extLst>
      <p:ext uri="{BB962C8B-B14F-4D97-AF65-F5344CB8AC3E}">
        <p14:creationId xmlns:p14="http://schemas.microsoft.com/office/powerpoint/2010/main" val="2420194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CCCB6EAD-4983-49C1-B718-504B09E4190C}"/>
              </a:ext>
            </a:extLst>
          </p:cNvPr>
          <p:cNvSpPr>
            <a:spLocks noGrp="1"/>
          </p:cNvSpPr>
          <p:nvPr>
            <p:ph type="dt" sz="half" idx="10"/>
          </p:nvPr>
        </p:nvSpPr>
        <p:spPr/>
        <p:txBody>
          <a:bodyPr/>
          <a:lstStyle>
            <a:lvl1pPr>
              <a:defRPr/>
            </a:lvl1pPr>
          </a:lstStyle>
          <a:p>
            <a:pPr>
              <a:defRPr/>
            </a:pPr>
            <a:fld id="{711144E2-F83E-4D48-ADF5-FD00EF9D7A18}" type="datetimeFigureOut">
              <a:rPr lang="en-US"/>
              <a:pPr>
                <a:defRPr/>
              </a:pPr>
              <a:t>11/1/2018</a:t>
            </a:fld>
            <a:endParaRPr lang="en-NZ"/>
          </a:p>
        </p:txBody>
      </p:sp>
      <p:sp>
        <p:nvSpPr>
          <p:cNvPr id="5" name="Footer Placeholder 4">
            <a:extLst>
              <a:ext uri="{FF2B5EF4-FFF2-40B4-BE49-F238E27FC236}">
                <a16:creationId xmlns:a16="http://schemas.microsoft.com/office/drawing/2014/main" xmlns="" id="{8CA49D19-BFF4-495F-B201-1F981FF0E266}"/>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xmlns="" id="{CD5A0DD5-5826-4B01-96F3-F5A9D9D71DAF}"/>
              </a:ext>
            </a:extLst>
          </p:cNvPr>
          <p:cNvSpPr>
            <a:spLocks noGrp="1"/>
          </p:cNvSpPr>
          <p:nvPr>
            <p:ph type="sldNum" sz="quarter" idx="12"/>
          </p:nvPr>
        </p:nvSpPr>
        <p:spPr/>
        <p:txBody>
          <a:bodyPr/>
          <a:lstStyle>
            <a:lvl1pPr>
              <a:defRPr/>
            </a:lvl1pPr>
          </a:lstStyle>
          <a:p>
            <a:pPr>
              <a:defRPr/>
            </a:pPr>
            <a:fld id="{2BE11CF0-0546-4D16-BE3D-7E499E131862}" type="slidenum">
              <a:rPr lang="en-NZ" altLang="en-US"/>
              <a:pPr>
                <a:defRPr/>
              </a:pPr>
              <a:t>‹#›</a:t>
            </a:fld>
            <a:endParaRPr lang="en-NZ" altLang="en-US"/>
          </a:p>
        </p:txBody>
      </p:sp>
    </p:spTree>
    <p:extLst>
      <p:ext uri="{BB962C8B-B14F-4D97-AF65-F5344CB8AC3E}">
        <p14:creationId xmlns:p14="http://schemas.microsoft.com/office/powerpoint/2010/main" val="187544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713ABD-A71B-4F9D-85A8-5FF3ED21DFD6}" type="datetimeFigureOut">
              <a:rPr lang="en-NZ" smtClean="0"/>
              <a:t>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F3FBC35-9CBD-4933-9361-67319AE90FB0}" type="slidenum">
              <a:rPr lang="en-NZ" smtClean="0"/>
              <a:t>‹#›</a:t>
            </a:fld>
            <a:endParaRPr lang="en-N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131929"/>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713ABD-A71B-4F9D-85A8-5FF3ED21DFD6}" type="datetimeFigureOut">
              <a:rPr lang="en-NZ" smtClean="0"/>
              <a:t>1/11/2018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400927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13ABD-A71B-4F9D-85A8-5FF3ED21DFD6}" type="datetimeFigureOut">
              <a:rPr lang="en-NZ" smtClean="0"/>
              <a:t>1/11/2018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24408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713ABD-A71B-4F9D-85A8-5FF3ED21DFD6}" type="datetimeFigureOut">
              <a:rPr lang="en-NZ" smtClean="0"/>
              <a:t>1/11/2018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350908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713ABD-A71B-4F9D-85A8-5FF3ED21DFD6}" type="datetimeFigureOut">
              <a:rPr lang="en-NZ" smtClean="0"/>
              <a:t>1/11/2018</a:t>
            </a:fld>
            <a:endParaRPr lang="en-N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NZ"/>
          </a:p>
        </p:txBody>
      </p:sp>
      <p:sp>
        <p:nvSpPr>
          <p:cNvPr id="9" name="Slide Number Placeholder 8"/>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331425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713ABD-A71B-4F9D-85A8-5FF3ED21DFD6}" type="datetimeFigureOut">
              <a:rPr lang="en-NZ" smtClean="0"/>
              <a:t>1/11/2018</a:t>
            </a:fld>
            <a:endParaRPr lang="en-N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N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3FBC35-9CBD-4933-9361-67319AE90FB0}" type="slidenum">
              <a:rPr lang="en-NZ" smtClean="0"/>
              <a:t>‹#›</a:t>
            </a:fld>
            <a:endParaRPr lang="en-NZ"/>
          </a:p>
        </p:txBody>
      </p:sp>
    </p:spTree>
    <p:extLst>
      <p:ext uri="{BB962C8B-B14F-4D97-AF65-F5344CB8AC3E}">
        <p14:creationId xmlns:p14="http://schemas.microsoft.com/office/powerpoint/2010/main" val="216663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713ABD-A71B-4F9D-85A8-5FF3ED21DFD6}" type="datetimeFigureOut">
              <a:rPr lang="en-NZ" smtClean="0"/>
              <a:t>1/11/2018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F3FBC35-9CBD-4933-9361-67319AE90FB0}" type="slidenum">
              <a:rPr lang="en-NZ" smtClean="0"/>
              <a:t>‹#›</a:t>
            </a:fld>
            <a:endParaRPr lang="en-NZ"/>
          </a:p>
        </p:txBody>
      </p:sp>
    </p:spTree>
    <p:extLst>
      <p:ext uri="{BB962C8B-B14F-4D97-AF65-F5344CB8AC3E}">
        <p14:creationId xmlns:p14="http://schemas.microsoft.com/office/powerpoint/2010/main" val="356326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713ABD-A71B-4F9D-85A8-5FF3ED21DFD6}" type="datetimeFigureOut">
              <a:rPr lang="en-NZ" smtClean="0"/>
              <a:t>1/11/2018</a:t>
            </a:fld>
            <a:endParaRPr lang="en-N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N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3FBC35-9CBD-4933-9361-67319AE90FB0}" type="slidenum">
              <a:rPr lang="en-NZ" smtClean="0"/>
              <a:t>‹#›</a:t>
            </a:fld>
            <a:endParaRPr lang="en-N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5449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42B5C05D-8F2B-4DD4-8B1B-83AC098ABB5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a:extLst>
              <a:ext uri="{FF2B5EF4-FFF2-40B4-BE49-F238E27FC236}">
                <a16:creationId xmlns:a16="http://schemas.microsoft.com/office/drawing/2014/main" xmlns="" id="{A330FB1A-29AA-4081-83A5-0D47104F1C0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xmlns="" id="{517ADB08-F450-4D1B-8E72-1239763A86C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5731C62F-B855-4694-BF77-696871175627}" type="datetimeFigureOut">
              <a:rPr lang="en-US"/>
              <a:pPr>
                <a:defRPr/>
              </a:pPr>
              <a:t>11/1/2018</a:t>
            </a:fld>
            <a:endParaRPr lang="en-NZ"/>
          </a:p>
        </p:txBody>
      </p:sp>
      <p:sp>
        <p:nvSpPr>
          <p:cNvPr id="5" name="Footer Placeholder 4">
            <a:extLst>
              <a:ext uri="{FF2B5EF4-FFF2-40B4-BE49-F238E27FC236}">
                <a16:creationId xmlns:a16="http://schemas.microsoft.com/office/drawing/2014/main" xmlns="" id="{87A4CBFE-B13F-42C6-8E9C-1D0CA04D3DE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NZ"/>
          </a:p>
        </p:txBody>
      </p:sp>
      <p:sp>
        <p:nvSpPr>
          <p:cNvPr id="6" name="Slide Number Placeholder 5">
            <a:extLst>
              <a:ext uri="{FF2B5EF4-FFF2-40B4-BE49-F238E27FC236}">
                <a16:creationId xmlns:a16="http://schemas.microsoft.com/office/drawing/2014/main" xmlns="" id="{2E8E5309-5722-4476-BC2F-3290D956A2B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188EAA6-0203-488D-8F44-019C75F41EB7}" type="slidenum">
              <a:rPr lang="en-NZ" altLang="en-US"/>
              <a:pPr>
                <a:defRPr/>
              </a:pPr>
              <a:t>‹#›</a:t>
            </a:fld>
            <a:endParaRPr lang="en-NZ" altLang="en-US"/>
          </a:p>
        </p:txBody>
      </p:sp>
    </p:spTree>
    <p:extLst>
      <p:ext uri="{BB962C8B-B14F-4D97-AF65-F5344CB8AC3E}">
        <p14:creationId xmlns:p14="http://schemas.microsoft.com/office/powerpoint/2010/main" val="73958579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ci.health.nsw.gov.au/chronic-pain" TargetMode="External"/><Relationship Id="rId2" Type="http://schemas.openxmlformats.org/officeDocument/2006/relationships/hyperlink" Target="http://www.healthinfo.org.nz/" TargetMode="External"/><Relationship Id="rId1" Type="http://schemas.openxmlformats.org/officeDocument/2006/relationships/slideLayout" Target="../slideLayouts/slideLayout2.xml"/><Relationship Id="rId6" Type="http://schemas.openxmlformats.org/officeDocument/2006/relationships/hyperlink" Target="http://www.hnehealth.nsw.gov.au/Pain/Pages/Community-resources.aspx" TargetMode="External"/><Relationship Id="rId5" Type="http://schemas.openxmlformats.org/officeDocument/2006/relationships/hyperlink" Target="https://www.tamethebeast.org/" TargetMode="External"/><Relationship Id="rId4" Type="http://schemas.openxmlformats.org/officeDocument/2006/relationships/hyperlink" Target="http://www.retrainpain.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dx.doi.org/10.1136/bmj.f2690"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06BFC4-4CF4-453B-9F00-4C6EFD2D80B4}"/>
              </a:ext>
            </a:extLst>
          </p:cNvPr>
          <p:cNvSpPr>
            <a:spLocks noGrp="1"/>
          </p:cNvSpPr>
          <p:nvPr>
            <p:ph type="ctrTitle"/>
          </p:nvPr>
        </p:nvSpPr>
        <p:spPr>
          <a:xfrm>
            <a:off x="1097280" y="758952"/>
            <a:ext cx="10058400" cy="3141930"/>
          </a:xfrm>
        </p:spPr>
        <p:txBody>
          <a:bodyPr>
            <a:normAutofit fontScale="90000"/>
          </a:bodyPr>
          <a:lstStyle/>
          <a:p>
            <a:pPr algn="ctr"/>
            <a:r>
              <a:rPr lang="en-NZ" dirty="0"/>
              <a:t>The Pain Management </a:t>
            </a:r>
            <a:br>
              <a:rPr lang="en-NZ" dirty="0"/>
            </a:br>
            <a:r>
              <a:rPr lang="en-NZ" dirty="0"/>
              <a:t>Centre</a:t>
            </a:r>
            <a:r>
              <a:rPr lang="en-NZ" sz="2000" dirty="0"/>
              <a:t/>
            </a:r>
            <a:br>
              <a:rPr lang="en-NZ" sz="2000" dirty="0"/>
            </a:br>
            <a:r>
              <a:rPr lang="en-NZ" dirty="0"/>
              <a:t/>
            </a:r>
            <a:br>
              <a:rPr lang="en-NZ" dirty="0"/>
            </a:br>
            <a:r>
              <a:rPr lang="en-NZ" sz="4000" dirty="0"/>
              <a:t>Burwood Hospital</a:t>
            </a:r>
          </a:p>
        </p:txBody>
      </p:sp>
      <p:sp>
        <p:nvSpPr>
          <p:cNvPr id="3" name="Subtitle 2">
            <a:extLst>
              <a:ext uri="{FF2B5EF4-FFF2-40B4-BE49-F238E27FC236}">
                <a16:creationId xmlns:a16="http://schemas.microsoft.com/office/drawing/2014/main" xmlns="" id="{06E00D51-3DA8-451F-AB27-33086AD8FDE3}"/>
              </a:ext>
            </a:extLst>
          </p:cNvPr>
          <p:cNvSpPr>
            <a:spLocks noGrp="1"/>
          </p:cNvSpPr>
          <p:nvPr>
            <p:ph type="subTitle" idx="1"/>
          </p:nvPr>
        </p:nvSpPr>
        <p:spPr>
          <a:xfrm>
            <a:off x="1251709" y="4462228"/>
            <a:ext cx="9144000" cy="1183563"/>
          </a:xfrm>
        </p:spPr>
        <p:txBody>
          <a:bodyPr>
            <a:normAutofit/>
          </a:bodyPr>
          <a:lstStyle/>
          <a:p>
            <a:pPr algn="l"/>
            <a:r>
              <a:rPr lang="en-NZ" dirty="0"/>
              <a:t>Simon Goss – Clinical Psychologist</a:t>
            </a:r>
          </a:p>
          <a:p>
            <a:r>
              <a:rPr lang="en-NZ" dirty="0"/>
              <a:t>Dr John </a:t>
            </a:r>
            <a:r>
              <a:rPr lang="en-NZ" dirty="0" err="1"/>
              <a:t>Alchin</a:t>
            </a:r>
            <a:r>
              <a:rPr lang="en-NZ" dirty="0"/>
              <a:t> - FFPMANZCA</a:t>
            </a:r>
          </a:p>
          <a:p>
            <a:pPr algn="l"/>
            <a:endParaRPr lang="en-NZ" dirty="0"/>
          </a:p>
          <a:p>
            <a:endParaRPr lang="en-NZ" dirty="0"/>
          </a:p>
          <a:p>
            <a:endParaRPr lang="en-NZ" dirty="0"/>
          </a:p>
        </p:txBody>
      </p:sp>
    </p:spTree>
    <p:extLst>
      <p:ext uri="{BB962C8B-B14F-4D97-AF65-F5344CB8AC3E}">
        <p14:creationId xmlns:p14="http://schemas.microsoft.com/office/powerpoint/2010/main" val="3651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Aim: Paced, consistent level of activity</a:t>
            </a:r>
          </a:p>
        </p:txBody>
      </p:sp>
      <p:pic>
        <p:nvPicPr>
          <p:cNvPr id="4" name="Content Placeholder 4"/>
          <p:cNvPicPr>
            <a:picLocks noGrp="1" noChangeAspect="1"/>
          </p:cNvPicPr>
          <p:nvPr>
            <p:ph idx="1"/>
          </p:nvPr>
        </p:nvPicPr>
        <p:blipFill>
          <a:blip r:embed="rId3"/>
          <a:stretch>
            <a:fillRect/>
          </a:stretch>
        </p:blipFill>
        <p:spPr>
          <a:xfrm>
            <a:off x="1563204" y="1846263"/>
            <a:ext cx="9125918" cy="4022725"/>
          </a:xfrm>
          <a:prstGeom prst="rect">
            <a:avLst/>
          </a:prstGeom>
        </p:spPr>
      </p:pic>
    </p:spTree>
    <p:extLst>
      <p:ext uri="{BB962C8B-B14F-4D97-AF65-F5344CB8AC3E}">
        <p14:creationId xmlns:p14="http://schemas.microsoft.com/office/powerpoint/2010/main" val="45187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D99BB-F051-429E-B1F1-BB6ABD185EF1}"/>
              </a:ext>
            </a:extLst>
          </p:cNvPr>
          <p:cNvSpPr>
            <a:spLocks noGrp="1"/>
          </p:cNvSpPr>
          <p:nvPr>
            <p:ph type="title"/>
          </p:nvPr>
        </p:nvSpPr>
        <p:spPr/>
        <p:txBody>
          <a:bodyPr/>
          <a:lstStyle/>
          <a:p>
            <a:r>
              <a:rPr lang="en-NZ" dirty="0"/>
              <a:t>Strategies: Psychological Factors</a:t>
            </a:r>
          </a:p>
        </p:txBody>
      </p:sp>
      <p:sp>
        <p:nvSpPr>
          <p:cNvPr id="3" name="Content Placeholder 2">
            <a:extLst>
              <a:ext uri="{FF2B5EF4-FFF2-40B4-BE49-F238E27FC236}">
                <a16:creationId xmlns:a16="http://schemas.microsoft.com/office/drawing/2014/main" xmlns="" id="{B26EC166-0DF4-46DA-81CC-1E0B4FC13514}"/>
              </a:ext>
            </a:extLst>
          </p:cNvPr>
          <p:cNvSpPr>
            <a:spLocks noGrp="1"/>
          </p:cNvSpPr>
          <p:nvPr>
            <p:ph idx="1"/>
          </p:nvPr>
        </p:nvSpPr>
        <p:spPr>
          <a:xfrm>
            <a:off x="1097280" y="1845734"/>
            <a:ext cx="6356816" cy="4023360"/>
          </a:xfrm>
        </p:spPr>
        <p:txBody>
          <a:bodyPr>
            <a:normAutofit lnSpcReduction="10000"/>
          </a:bodyPr>
          <a:lstStyle/>
          <a:p>
            <a:pPr algn="ctr"/>
            <a:r>
              <a:rPr lang="en-NZ" sz="2800" dirty="0"/>
              <a:t>“Is it all in my head?”</a:t>
            </a:r>
          </a:p>
          <a:p>
            <a:r>
              <a:rPr lang="en-NZ" dirty="0"/>
              <a:t>- No! But… yes. But not in the way you mean.</a:t>
            </a:r>
          </a:p>
          <a:p>
            <a:r>
              <a:rPr lang="en-NZ" dirty="0"/>
              <a:t>- Unless you’re very, very talented, your brain is probably in your head. Your brain is where you experience pain.</a:t>
            </a:r>
          </a:p>
          <a:p>
            <a:r>
              <a:rPr lang="en-NZ" dirty="0"/>
              <a:t>- </a:t>
            </a:r>
            <a:r>
              <a:rPr lang="en-NZ" sz="2800" b="1" u="sng" dirty="0"/>
              <a:t>Chronic pain is not a psychological illness</a:t>
            </a:r>
          </a:p>
          <a:p>
            <a:r>
              <a:rPr lang="en-NZ" b="1" dirty="0"/>
              <a:t>- </a:t>
            </a:r>
            <a:r>
              <a:rPr lang="en-NZ" dirty="0"/>
              <a:t>All pain comes from your brain</a:t>
            </a:r>
          </a:p>
          <a:p>
            <a:r>
              <a:rPr lang="en-NZ" dirty="0"/>
              <a:t>- Psychological factors have a </a:t>
            </a:r>
            <a:r>
              <a:rPr lang="en-NZ" b="1" dirty="0"/>
              <a:t>two way relationship</a:t>
            </a:r>
            <a:r>
              <a:rPr lang="en-NZ" dirty="0"/>
              <a:t> with pain:</a:t>
            </a:r>
          </a:p>
          <a:p>
            <a:pPr>
              <a:buFont typeface="Wingdings" panose="05000000000000000000" pitchFamily="2" charset="2"/>
              <a:buChar char="§"/>
            </a:pPr>
            <a:r>
              <a:rPr lang="en-NZ" dirty="0"/>
              <a:t>Mood/anxiety/emotions/beliefs </a:t>
            </a:r>
            <a:r>
              <a:rPr lang="en-NZ" dirty="0">
                <a:sym typeface="Wingdings" panose="05000000000000000000" pitchFamily="2" charset="2"/>
              </a:rPr>
              <a:t></a:t>
            </a:r>
            <a:r>
              <a:rPr lang="en-NZ" dirty="0"/>
              <a:t> affect pain</a:t>
            </a:r>
          </a:p>
          <a:p>
            <a:pPr>
              <a:buFont typeface="Wingdings" panose="05000000000000000000" pitchFamily="2" charset="2"/>
              <a:buChar char="§"/>
            </a:pPr>
            <a:r>
              <a:rPr lang="en-NZ" dirty="0"/>
              <a:t>Pain affects </a:t>
            </a:r>
            <a:r>
              <a:rPr lang="en-NZ" dirty="0">
                <a:sym typeface="Wingdings" panose="05000000000000000000" pitchFamily="2" charset="2"/>
              </a:rPr>
              <a:t></a:t>
            </a:r>
            <a:r>
              <a:rPr lang="en-NZ" dirty="0"/>
              <a:t> mood/anxiety/emotions/fear</a:t>
            </a:r>
          </a:p>
          <a:p>
            <a:endParaRPr lang="en-NZ" b="1" dirty="0"/>
          </a:p>
        </p:txBody>
      </p:sp>
      <p:pic>
        <p:nvPicPr>
          <p:cNvPr id="1026" name="Picture 2" descr="Image result for brain">
            <a:extLst>
              <a:ext uri="{FF2B5EF4-FFF2-40B4-BE49-F238E27FC236}">
                <a16:creationId xmlns:a16="http://schemas.microsoft.com/office/drawing/2014/main" xmlns="" id="{6D5538AF-B80D-4D3B-8B54-F2E766F9D3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030" y="2349661"/>
            <a:ext cx="4240192" cy="31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4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Strategies – Psychological Factors</a:t>
            </a:r>
          </a:p>
        </p:txBody>
      </p:sp>
      <p:sp>
        <p:nvSpPr>
          <p:cNvPr id="3" name="Content Placeholder 2"/>
          <p:cNvSpPr>
            <a:spLocks noGrp="1"/>
          </p:cNvSpPr>
          <p:nvPr>
            <p:ph idx="1"/>
          </p:nvPr>
        </p:nvSpPr>
        <p:spPr>
          <a:xfrm>
            <a:off x="1097280" y="2048718"/>
            <a:ext cx="5708634" cy="3820375"/>
          </a:xfrm>
        </p:spPr>
        <p:txBody>
          <a:bodyPr/>
          <a:lstStyle/>
          <a:p>
            <a:pPr marL="0" indent="0">
              <a:buNone/>
            </a:pPr>
            <a:r>
              <a:rPr lang="en-NZ" dirty="0"/>
              <a:t>Beliefs about pain</a:t>
            </a:r>
          </a:p>
          <a:p>
            <a:pPr marL="0" indent="0">
              <a:buNone/>
            </a:pPr>
            <a:r>
              <a:rPr lang="en-NZ" dirty="0"/>
              <a:t>Low mood</a:t>
            </a:r>
          </a:p>
          <a:p>
            <a:pPr marL="0" indent="0">
              <a:buNone/>
            </a:pPr>
            <a:r>
              <a:rPr lang="en-NZ" dirty="0"/>
              <a:t>Anxiety</a:t>
            </a:r>
          </a:p>
          <a:p>
            <a:pPr marL="0" indent="0">
              <a:buNone/>
            </a:pPr>
            <a:r>
              <a:rPr lang="en-NZ" dirty="0"/>
              <a:t>Stress management</a:t>
            </a:r>
          </a:p>
          <a:p>
            <a:pPr marL="0" indent="0">
              <a:buNone/>
            </a:pPr>
            <a:r>
              <a:rPr lang="en-NZ" dirty="0"/>
              <a:t>Relaxation</a:t>
            </a:r>
          </a:p>
          <a:p>
            <a:pPr marL="0" indent="0">
              <a:buNone/>
            </a:pPr>
            <a:r>
              <a:rPr lang="en-NZ" dirty="0"/>
              <a:t>Sleep </a:t>
            </a:r>
          </a:p>
        </p:txBody>
      </p:sp>
      <p:sp>
        <p:nvSpPr>
          <p:cNvPr id="4" name="Arrow: Right 3">
            <a:extLst>
              <a:ext uri="{FF2B5EF4-FFF2-40B4-BE49-F238E27FC236}">
                <a16:creationId xmlns:a16="http://schemas.microsoft.com/office/drawing/2014/main" xmlns="" id="{07632E8B-6296-42CD-9978-6D7EAEF84C94}"/>
              </a:ext>
            </a:extLst>
          </p:cNvPr>
          <p:cNvSpPr/>
          <p:nvPr/>
        </p:nvSpPr>
        <p:spPr>
          <a:xfrm>
            <a:off x="3569297" y="2857786"/>
            <a:ext cx="2199190" cy="131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xmlns="" id="{F71F295E-6DE9-490D-A678-11C649CD3C2D}"/>
              </a:ext>
            </a:extLst>
          </p:cNvPr>
          <p:cNvSpPr txBox="1"/>
          <p:nvPr/>
        </p:nvSpPr>
        <p:spPr>
          <a:xfrm>
            <a:off x="6878835" y="2272735"/>
            <a:ext cx="4349766" cy="369332"/>
          </a:xfrm>
          <a:prstGeom prst="rect">
            <a:avLst/>
          </a:prstGeom>
          <a:noFill/>
        </p:spPr>
        <p:txBody>
          <a:bodyPr wrap="square" rtlCol="0">
            <a:spAutoFit/>
          </a:bodyPr>
          <a:lstStyle/>
          <a:p>
            <a:r>
              <a:rPr lang="en-NZ" dirty="0"/>
              <a:t>Cognitive Behavioural Therapy (CBT)</a:t>
            </a:r>
          </a:p>
        </p:txBody>
      </p:sp>
      <p:sp>
        <p:nvSpPr>
          <p:cNvPr id="7" name="TextBox 6">
            <a:extLst>
              <a:ext uri="{FF2B5EF4-FFF2-40B4-BE49-F238E27FC236}">
                <a16:creationId xmlns:a16="http://schemas.microsoft.com/office/drawing/2014/main" xmlns="" id="{B9A9F902-0D67-4AEA-9BA5-E80540C79E7F}"/>
              </a:ext>
            </a:extLst>
          </p:cNvPr>
          <p:cNvSpPr txBox="1"/>
          <p:nvPr/>
        </p:nvSpPr>
        <p:spPr>
          <a:xfrm>
            <a:off x="7859210" y="2855472"/>
            <a:ext cx="1458410" cy="369332"/>
          </a:xfrm>
          <a:prstGeom prst="rect">
            <a:avLst/>
          </a:prstGeom>
          <a:noFill/>
        </p:spPr>
        <p:txBody>
          <a:bodyPr wrap="square" rtlCol="0">
            <a:spAutoFit/>
          </a:bodyPr>
          <a:lstStyle/>
          <a:p>
            <a:r>
              <a:rPr lang="en-NZ" dirty="0"/>
              <a:t>Biofeedback</a:t>
            </a:r>
          </a:p>
        </p:txBody>
      </p:sp>
      <p:sp>
        <p:nvSpPr>
          <p:cNvPr id="8" name="TextBox 7">
            <a:extLst>
              <a:ext uri="{FF2B5EF4-FFF2-40B4-BE49-F238E27FC236}">
                <a16:creationId xmlns:a16="http://schemas.microsoft.com/office/drawing/2014/main" xmlns="" id="{50413A2E-C73E-40E7-B802-B371F2A3203B}"/>
              </a:ext>
            </a:extLst>
          </p:cNvPr>
          <p:cNvSpPr txBox="1"/>
          <p:nvPr/>
        </p:nvSpPr>
        <p:spPr>
          <a:xfrm>
            <a:off x="7280476" y="3622875"/>
            <a:ext cx="1851949" cy="369332"/>
          </a:xfrm>
          <a:prstGeom prst="rect">
            <a:avLst/>
          </a:prstGeom>
          <a:noFill/>
        </p:spPr>
        <p:txBody>
          <a:bodyPr wrap="square" rtlCol="0">
            <a:spAutoFit/>
          </a:bodyPr>
          <a:lstStyle/>
          <a:p>
            <a:r>
              <a:rPr lang="en-NZ" dirty="0"/>
              <a:t>Pain education</a:t>
            </a:r>
          </a:p>
        </p:txBody>
      </p:sp>
      <p:sp>
        <p:nvSpPr>
          <p:cNvPr id="9" name="TextBox 8">
            <a:extLst>
              <a:ext uri="{FF2B5EF4-FFF2-40B4-BE49-F238E27FC236}">
                <a16:creationId xmlns:a16="http://schemas.microsoft.com/office/drawing/2014/main" xmlns="" id="{DE2C8E8D-EFEB-4D1C-AF85-BC9FBA6557A7}"/>
              </a:ext>
            </a:extLst>
          </p:cNvPr>
          <p:cNvSpPr txBox="1"/>
          <p:nvPr/>
        </p:nvSpPr>
        <p:spPr>
          <a:xfrm>
            <a:off x="9398644" y="3266059"/>
            <a:ext cx="1509003" cy="369332"/>
          </a:xfrm>
          <a:prstGeom prst="rect">
            <a:avLst/>
          </a:prstGeom>
          <a:noFill/>
        </p:spPr>
        <p:txBody>
          <a:bodyPr wrap="none" rtlCol="0">
            <a:spAutoFit/>
          </a:bodyPr>
          <a:lstStyle/>
          <a:p>
            <a:r>
              <a:rPr lang="en-NZ" dirty="0"/>
              <a:t>Sleep Hygiene</a:t>
            </a:r>
          </a:p>
        </p:txBody>
      </p:sp>
      <p:sp>
        <p:nvSpPr>
          <p:cNvPr id="10" name="TextBox 9">
            <a:extLst>
              <a:ext uri="{FF2B5EF4-FFF2-40B4-BE49-F238E27FC236}">
                <a16:creationId xmlns:a16="http://schemas.microsoft.com/office/drawing/2014/main" xmlns="" id="{36A37FE4-3940-432B-B4CF-C4361B95552C}"/>
              </a:ext>
            </a:extLst>
          </p:cNvPr>
          <p:cNvSpPr txBox="1"/>
          <p:nvPr/>
        </p:nvSpPr>
        <p:spPr>
          <a:xfrm>
            <a:off x="8858491" y="4390278"/>
            <a:ext cx="2189931" cy="923330"/>
          </a:xfrm>
          <a:prstGeom prst="rect">
            <a:avLst/>
          </a:prstGeom>
          <a:noFill/>
        </p:spPr>
        <p:txBody>
          <a:bodyPr wrap="square" rtlCol="0">
            <a:spAutoFit/>
          </a:bodyPr>
          <a:lstStyle/>
          <a:p>
            <a:r>
              <a:rPr lang="en-NZ" dirty="0"/>
              <a:t>Mindfulness, breathing, other relaxation strategies</a:t>
            </a:r>
          </a:p>
        </p:txBody>
      </p:sp>
      <p:sp>
        <p:nvSpPr>
          <p:cNvPr id="11" name="Oval 10">
            <a:extLst>
              <a:ext uri="{FF2B5EF4-FFF2-40B4-BE49-F238E27FC236}">
                <a16:creationId xmlns:a16="http://schemas.microsoft.com/office/drawing/2014/main" xmlns="" id="{0A631916-E701-44BD-8028-18706A517421}"/>
              </a:ext>
            </a:extLst>
          </p:cNvPr>
          <p:cNvSpPr/>
          <p:nvPr/>
        </p:nvSpPr>
        <p:spPr>
          <a:xfrm>
            <a:off x="5949388" y="1818167"/>
            <a:ext cx="5521124" cy="4281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xmlns="" id="{6E9BCAEF-F5F9-4E6F-84FD-1659F6BBF5E2}"/>
              </a:ext>
            </a:extLst>
          </p:cNvPr>
          <p:cNvSpPr txBox="1"/>
          <p:nvPr/>
        </p:nvSpPr>
        <p:spPr>
          <a:xfrm>
            <a:off x="6481824" y="4362282"/>
            <a:ext cx="1770926" cy="369332"/>
          </a:xfrm>
          <a:prstGeom prst="rect">
            <a:avLst/>
          </a:prstGeom>
          <a:noFill/>
        </p:spPr>
        <p:txBody>
          <a:bodyPr wrap="square" rtlCol="0">
            <a:spAutoFit/>
          </a:bodyPr>
          <a:lstStyle/>
          <a:p>
            <a:r>
              <a:rPr lang="en-NZ" dirty="0"/>
              <a:t>Goal Setting</a:t>
            </a:r>
          </a:p>
        </p:txBody>
      </p:sp>
    </p:spTree>
    <p:extLst>
      <p:ext uri="{BB962C8B-B14F-4D97-AF65-F5344CB8AC3E}">
        <p14:creationId xmlns:p14="http://schemas.microsoft.com/office/powerpoint/2010/main" val="348221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967DC-E445-42EA-B23C-99DB5F95A9EF}"/>
              </a:ext>
            </a:extLst>
          </p:cNvPr>
          <p:cNvSpPr>
            <a:spLocks noGrp="1"/>
          </p:cNvSpPr>
          <p:nvPr>
            <p:ph type="title"/>
          </p:nvPr>
        </p:nvSpPr>
        <p:spPr/>
        <p:txBody>
          <a:bodyPr/>
          <a:lstStyle/>
          <a:p>
            <a:r>
              <a:rPr lang="en-NZ" dirty="0"/>
              <a:t>Comparing “standard” Chronic Pain Therapies vs in NMDs</a:t>
            </a:r>
          </a:p>
        </p:txBody>
      </p:sp>
      <p:sp>
        <p:nvSpPr>
          <p:cNvPr id="3" name="Content Placeholder 2">
            <a:extLst>
              <a:ext uri="{FF2B5EF4-FFF2-40B4-BE49-F238E27FC236}">
                <a16:creationId xmlns:a16="http://schemas.microsoft.com/office/drawing/2014/main" xmlns="" id="{7BC59DCB-9258-4C71-B6A6-FDDA3803080D}"/>
              </a:ext>
            </a:extLst>
          </p:cNvPr>
          <p:cNvSpPr>
            <a:spLocks noGrp="1"/>
          </p:cNvSpPr>
          <p:nvPr>
            <p:ph idx="1"/>
          </p:nvPr>
        </p:nvSpPr>
        <p:spPr>
          <a:xfrm>
            <a:off x="1097280" y="2834640"/>
            <a:ext cx="4998720" cy="3303270"/>
          </a:xfrm>
          <a:ln>
            <a:solidFill>
              <a:schemeClr val="tx1"/>
            </a:solidFill>
          </a:ln>
        </p:spPr>
        <p:txBody>
          <a:bodyPr>
            <a:normAutofit lnSpcReduction="10000"/>
          </a:bodyPr>
          <a:lstStyle/>
          <a:p>
            <a:r>
              <a:rPr lang="en-NZ" dirty="0"/>
              <a:t>Similarities</a:t>
            </a:r>
          </a:p>
          <a:p>
            <a:r>
              <a:rPr lang="en-NZ" dirty="0"/>
              <a:t>- Focus upon </a:t>
            </a:r>
            <a:r>
              <a:rPr lang="en-NZ" b="1" dirty="0"/>
              <a:t>maximising</a:t>
            </a:r>
            <a:r>
              <a:rPr lang="en-NZ" dirty="0"/>
              <a:t> independence, regardless of physical capabilities</a:t>
            </a:r>
          </a:p>
          <a:p>
            <a:r>
              <a:rPr lang="en-NZ" dirty="0"/>
              <a:t>- Biopsychosocial, holistic framework</a:t>
            </a:r>
          </a:p>
          <a:p>
            <a:r>
              <a:rPr lang="en-NZ" dirty="0"/>
              <a:t>- Based on </a:t>
            </a:r>
            <a:r>
              <a:rPr lang="en-NZ" b="1" dirty="0"/>
              <a:t>neuropsychological </a:t>
            </a:r>
            <a:r>
              <a:rPr lang="en-NZ" dirty="0"/>
              <a:t>evidence– we know that the strategies we use create change in the brain</a:t>
            </a:r>
          </a:p>
          <a:p>
            <a:r>
              <a:rPr lang="en-NZ" dirty="0"/>
              <a:t>- Core domains are the same: pain education, movement/exercise, psychological aspects of pain, nutrition, social engagement.</a:t>
            </a:r>
          </a:p>
        </p:txBody>
      </p:sp>
      <p:sp>
        <p:nvSpPr>
          <p:cNvPr id="4" name="Content Placeholder 2">
            <a:extLst>
              <a:ext uri="{FF2B5EF4-FFF2-40B4-BE49-F238E27FC236}">
                <a16:creationId xmlns:a16="http://schemas.microsoft.com/office/drawing/2014/main" xmlns="" id="{253DED61-9A6B-4C0A-A00F-69ABFA6BF14D}"/>
              </a:ext>
            </a:extLst>
          </p:cNvPr>
          <p:cNvSpPr txBox="1">
            <a:spLocks/>
          </p:cNvSpPr>
          <p:nvPr/>
        </p:nvSpPr>
        <p:spPr>
          <a:xfrm>
            <a:off x="6405044" y="2834640"/>
            <a:ext cx="4998720" cy="3303270"/>
          </a:xfrm>
          <a:prstGeom prst="rect">
            <a:avLst/>
          </a:prstGeom>
          <a:ln>
            <a:solidFill>
              <a:schemeClr val="tx1"/>
            </a:solidFill>
          </a:ln>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NZ" dirty="0"/>
              <a:t>Differences</a:t>
            </a:r>
          </a:p>
          <a:p>
            <a:r>
              <a:rPr lang="en-NZ" dirty="0"/>
              <a:t>- Increased focus on working with aids, assistive technologies &amp; social supports</a:t>
            </a:r>
          </a:p>
          <a:p>
            <a:r>
              <a:rPr lang="en-NZ" dirty="0"/>
              <a:t>- Liaison between other treating medical professionals</a:t>
            </a:r>
          </a:p>
          <a:p>
            <a:r>
              <a:rPr lang="en-NZ" dirty="0"/>
              <a:t>- Need to be more mindful of physiological limits/ceilings</a:t>
            </a:r>
          </a:p>
          <a:p>
            <a:r>
              <a:rPr lang="en-NZ" dirty="0"/>
              <a:t>- Specific strategies (to manage swelling, cramping, spasms)</a:t>
            </a:r>
          </a:p>
          <a:p>
            <a:r>
              <a:rPr lang="en-NZ" dirty="0"/>
              <a:t>- May need to pay more attention to changing strategies over time</a:t>
            </a:r>
          </a:p>
        </p:txBody>
      </p:sp>
      <p:sp>
        <p:nvSpPr>
          <p:cNvPr id="5" name="TextBox 4"/>
          <p:cNvSpPr txBox="1"/>
          <p:nvPr/>
        </p:nvSpPr>
        <p:spPr>
          <a:xfrm>
            <a:off x="1211580" y="1737360"/>
            <a:ext cx="9944100" cy="646331"/>
          </a:xfrm>
          <a:prstGeom prst="rect">
            <a:avLst/>
          </a:prstGeom>
          <a:noFill/>
        </p:spPr>
        <p:txBody>
          <a:bodyPr wrap="square" rtlCol="0">
            <a:spAutoFit/>
          </a:bodyPr>
          <a:lstStyle/>
          <a:p>
            <a:r>
              <a:rPr lang="en-NZ" dirty="0"/>
              <a:t>(There is no “standard” treatment! Always individual differences, physical, psychological, social and cultural)</a:t>
            </a:r>
          </a:p>
        </p:txBody>
      </p:sp>
    </p:spTree>
    <p:extLst>
      <p:ext uri="{BB962C8B-B14F-4D97-AF65-F5344CB8AC3E}">
        <p14:creationId xmlns:p14="http://schemas.microsoft.com/office/powerpoint/2010/main" val="271961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These strategies are beneficial for more than pain!</a:t>
            </a:r>
          </a:p>
        </p:txBody>
      </p:sp>
      <p:sp>
        <p:nvSpPr>
          <p:cNvPr id="3" name="Content Placeholder 2"/>
          <p:cNvSpPr>
            <a:spLocks noGrp="1"/>
          </p:cNvSpPr>
          <p:nvPr>
            <p:ph idx="1"/>
          </p:nvPr>
        </p:nvSpPr>
        <p:spPr/>
        <p:txBody>
          <a:bodyPr/>
          <a:lstStyle/>
          <a:p>
            <a:r>
              <a:rPr lang="en-NZ" dirty="0"/>
              <a:t>People who attend our BASE seminar report that the strategies they start using for pain tend to have effects on other areas of life too (weight loss, overall mood, better sleep). This is likely to be the case for NMD, too.</a:t>
            </a:r>
          </a:p>
          <a:p>
            <a:r>
              <a:rPr lang="en-NZ" dirty="0"/>
              <a:t>Relaxation – Beneficial for acute pain, managing distress, anxiety</a:t>
            </a:r>
          </a:p>
          <a:p>
            <a:r>
              <a:rPr lang="en-NZ" dirty="0"/>
              <a:t>Exercise – Confidence, self-esteem, range of movement, better sleep, stiffness</a:t>
            </a:r>
          </a:p>
          <a:p>
            <a:r>
              <a:rPr lang="en-NZ" dirty="0"/>
              <a:t>Nutrition – Bowel management, fatigue</a:t>
            </a:r>
          </a:p>
          <a:p>
            <a:r>
              <a:rPr lang="en-NZ" dirty="0"/>
              <a:t>Sleep Hygiene – Mood, fatigue, energy levels</a:t>
            </a:r>
          </a:p>
        </p:txBody>
      </p:sp>
    </p:spTree>
    <p:extLst>
      <p:ext uri="{BB962C8B-B14F-4D97-AF65-F5344CB8AC3E}">
        <p14:creationId xmlns:p14="http://schemas.microsoft.com/office/powerpoint/2010/main" val="299331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Resources</a:t>
            </a:r>
          </a:p>
        </p:txBody>
      </p:sp>
      <p:sp>
        <p:nvSpPr>
          <p:cNvPr id="3" name="Content Placeholder 2"/>
          <p:cNvSpPr>
            <a:spLocks noGrp="1"/>
          </p:cNvSpPr>
          <p:nvPr>
            <p:ph idx="1"/>
          </p:nvPr>
        </p:nvSpPr>
        <p:spPr/>
        <p:txBody>
          <a:bodyPr>
            <a:normAutofit fontScale="47500" lnSpcReduction="20000"/>
          </a:bodyPr>
          <a:lstStyle/>
          <a:p>
            <a:pPr fontAlgn="base"/>
            <a:r>
              <a:rPr lang="en-NZ" dirty="0" err="1"/>
              <a:t>HealthInfo</a:t>
            </a:r>
            <a:r>
              <a:rPr lang="en-NZ" dirty="0"/>
              <a:t> Canterbury</a:t>
            </a:r>
          </a:p>
          <a:p>
            <a:r>
              <a:rPr lang="en-NZ" u="sng" dirty="0">
                <a:hlinkClick r:id="rId2"/>
              </a:rPr>
              <a:t>http://www.healthinfo.org.nz/</a:t>
            </a:r>
            <a:r>
              <a:rPr lang="en-NZ" dirty="0"/>
              <a:t> </a:t>
            </a:r>
          </a:p>
          <a:p>
            <a:pPr fontAlgn="base"/>
            <a:r>
              <a:rPr lang="en-NZ" dirty="0"/>
              <a:t/>
            </a:r>
            <a:br>
              <a:rPr lang="en-NZ" dirty="0"/>
            </a:br>
            <a:r>
              <a:rPr lang="en-NZ" dirty="0"/>
              <a:t>Pain Network website – pain bytes (videos for adults and youth) </a:t>
            </a:r>
          </a:p>
          <a:p>
            <a:r>
              <a:rPr lang="en-NZ" u="sng" dirty="0">
                <a:hlinkClick r:id="rId3"/>
              </a:rPr>
              <a:t>http://www.aci.health.nsw.gov.au/chronic-pain</a:t>
            </a:r>
            <a:endParaRPr lang="en-NZ" dirty="0"/>
          </a:p>
          <a:p>
            <a:pPr fontAlgn="base"/>
            <a:r>
              <a:rPr lang="en-NZ" dirty="0"/>
              <a:t/>
            </a:r>
            <a:br>
              <a:rPr lang="en-NZ" dirty="0"/>
            </a:br>
            <a:r>
              <a:rPr lang="en-NZ" dirty="0"/>
              <a:t>Retrain Pain</a:t>
            </a:r>
          </a:p>
          <a:p>
            <a:r>
              <a:rPr lang="en-NZ" u="sng" dirty="0">
                <a:hlinkClick r:id="rId4"/>
              </a:rPr>
              <a:t>http://www.retrainpain.org/</a:t>
            </a:r>
            <a:endParaRPr lang="en-NZ" dirty="0"/>
          </a:p>
          <a:p>
            <a:pPr fontAlgn="base"/>
            <a:r>
              <a:rPr lang="en-NZ" dirty="0"/>
              <a:t/>
            </a:r>
            <a:br>
              <a:rPr lang="en-NZ" dirty="0"/>
            </a:br>
            <a:r>
              <a:rPr lang="en-NZ" dirty="0"/>
              <a:t>Tame the Beast</a:t>
            </a:r>
          </a:p>
          <a:p>
            <a:r>
              <a:rPr lang="en-NZ" u="sng" dirty="0">
                <a:hlinkClick r:id="rId5"/>
              </a:rPr>
              <a:t>https://www.tamethebeast.org/</a:t>
            </a:r>
            <a:endParaRPr lang="en-NZ" dirty="0"/>
          </a:p>
          <a:p>
            <a:pPr fontAlgn="base"/>
            <a:r>
              <a:rPr lang="en-NZ" dirty="0"/>
              <a:t/>
            </a:r>
            <a:br>
              <a:rPr lang="en-NZ" dirty="0"/>
            </a:br>
            <a:r>
              <a:rPr lang="en-NZ" dirty="0"/>
              <a:t>Explain pain in less than 5 minutes – search for this on </a:t>
            </a:r>
            <a:r>
              <a:rPr lang="en-NZ" dirty="0" err="1"/>
              <a:t>Youtube</a:t>
            </a:r>
            <a:endParaRPr lang="en-NZ" dirty="0"/>
          </a:p>
          <a:p>
            <a:pPr fontAlgn="base"/>
            <a:r>
              <a:rPr lang="en-NZ" dirty="0"/>
              <a:t/>
            </a:r>
            <a:br>
              <a:rPr lang="en-NZ" dirty="0"/>
            </a:br>
            <a:r>
              <a:rPr lang="en-NZ" dirty="0"/>
              <a:t>Hunter Integrated Pain Service – great resources!</a:t>
            </a:r>
          </a:p>
          <a:p>
            <a:r>
              <a:rPr lang="en-NZ" u="sng" dirty="0">
                <a:hlinkClick r:id="rId6"/>
              </a:rPr>
              <a:t>http://www.hnehealth.nsw.gov.au/Pain/Pages/Community-resources.aspx</a:t>
            </a:r>
            <a:endParaRPr lang="en-NZ" dirty="0"/>
          </a:p>
          <a:p>
            <a:r>
              <a:rPr lang="en-NZ" dirty="0"/>
              <a:t/>
            </a:r>
            <a:br>
              <a:rPr lang="en-NZ" dirty="0"/>
            </a:br>
            <a:endParaRPr lang="en-NZ" dirty="0"/>
          </a:p>
        </p:txBody>
      </p:sp>
    </p:spTree>
    <p:extLst>
      <p:ext uri="{BB962C8B-B14F-4D97-AF65-F5344CB8AC3E}">
        <p14:creationId xmlns:p14="http://schemas.microsoft.com/office/powerpoint/2010/main" val="346242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A5D64024-1E9A-46F0-819A-6EA2930C5583}"/>
              </a:ext>
            </a:extLst>
          </p:cNvPr>
          <p:cNvSpPr>
            <a:spLocks noGrp="1"/>
          </p:cNvSpPr>
          <p:nvPr>
            <p:ph type="ctrTitle"/>
          </p:nvPr>
        </p:nvSpPr>
        <p:spPr>
          <a:xfrm>
            <a:off x="2209800" y="0"/>
            <a:ext cx="7772400" cy="1989138"/>
          </a:xfrm>
        </p:spPr>
        <p:txBody>
          <a:bodyPr/>
          <a:lstStyle/>
          <a:p>
            <a:pPr eaLnBrk="1" hangingPunct="1"/>
            <a:r>
              <a:rPr lang="en-NZ" altLang="en-US" sz="3600" b="1"/>
              <a:t>PAIN</a:t>
            </a:r>
            <a:br>
              <a:rPr lang="en-NZ" altLang="en-US" sz="3600" b="1"/>
            </a:br>
            <a:r>
              <a:rPr lang="en-NZ" altLang="en-US" sz="3600" b="1"/>
              <a:t>Muscular Dystrophies &amp; Pain</a:t>
            </a:r>
          </a:p>
        </p:txBody>
      </p:sp>
      <p:sp>
        <p:nvSpPr>
          <p:cNvPr id="2051" name="Subtitle 2">
            <a:extLst>
              <a:ext uri="{FF2B5EF4-FFF2-40B4-BE49-F238E27FC236}">
                <a16:creationId xmlns:a16="http://schemas.microsoft.com/office/drawing/2014/main" xmlns="" id="{395D9A4F-1478-4B8A-A536-B02123258D94}"/>
              </a:ext>
            </a:extLst>
          </p:cNvPr>
          <p:cNvSpPr>
            <a:spLocks noGrp="1"/>
          </p:cNvSpPr>
          <p:nvPr>
            <p:ph type="subTitle" idx="1"/>
          </p:nvPr>
        </p:nvSpPr>
        <p:spPr>
          <a:xfrm>
            <a:off x="1524000" y="1844676"/>
            <a:ext cx="9144000" cy="5013325"/>
          </a:xfrm>
        </p:spPr>
        <p:txBody>
          <a:bodyPr/>
          <a:lstStyle/>
          <a:p>
            <a:pPr>
              <a:defRPr/>
            </a:pPr>
            <a:r>
              <a:rPr lang="en-NZ" b="1" dirty="0"/>
              <a:t>Simon Goss, Clinical Psychologist</a:t>
            </a:r>
          </a:p>
          <a:p>
            <a:pPr>
              <a:defRPr/>
            </a:pPr>
            <a:r>
              <a:rPr lang="en-NZ" b="1" dirty="0"/>
              <a:t>Dr John </a:t>
            </a:r>
            <a:r>
              <a:rPr lang="en-NZ" b="1" dirty="0" err="1"/>
              <a:t>Alchin</a:t>
            </a:r>
            <a:r>
              <a:rPr lang="en-NZ" b="1" dirty="0"/>
              <a:t>,  FFPMANZCA</a:t>
            </a:r>
          </a:p>
          <a:p>
            <a:pPr>
              <a:defRPr/>
            </a:pPr>
            <a:endParaRPr lang="en-NZ" b="1" dirty="0"/>
          </a:p>
          <a:p>
            <a:pPr marL="457200" indent="-457200" algn="l">
              <a:buFont typeface="Arial" panose="020B0604020202020204" pitchFamily="34" charset="0"/>
              <a:buChar char="•"/>
              <a:defRPr/>
            </a:pPr>
            <a:r>
              <a:rPr lang="en-NZ" b="1" dirty="0"/>
              <a:t>Pain Management Centre, Burwood Hospital, Christchurch</a:t>
            </a:r>
          </a:p>
          <a:p>
            <a:pPr eaLnBrk="1" hangingPunct="1">
              <a:defRPr/>
            </a:pPr>
            <a:r>
              <a:rPr lang="en-NZ" altLang="en-US" dirty="0">
                <a:solidFill>
                  <a:schemeClr val="tx1"/>
                </a:solidFill>
              </a:rPr>
              <a:t>29</a:t>
            </a:r>
            <a:r>
              <a:rPr lang="en-NZ" altLang="en-US" baseline="30000" dirty="0">
                <a:solidFill>
                  <a:schemeClr val="tx1"/>
                </a:solidFill>
              </a:rPr>
              <a:t>th</a:t>
            </a:r>
            <a:r>
              <a:rPr lang="en-NZ" altLang="en-US" dirty="0">
                <a:solidFill>
                  <a:schemeClr val="tx1"/>
                </a:solidFill>
              </a:rPr>
              <a:t> September 2018</a:t>
            </a:r>
          </a:p>
          <a:p>
            <a:pPr eaLnBrk="1" hangingPunct="1">
              <a:defRPr/>
            </a:pPr>
            <a:endParaRPr lang="en-NZ" alt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xmlns="" id="{957036C0-B7F3-4B98-A45F-346B229D8A85}"/>
              </a:ext>
            </a:extLst>
          </p:cNvPr>
          <p:cNvSpPr>
            <a:spLocks noChangeArrowheads="1"/>
          </p:cNvSpPr>
          <p:nvPr/>
        </p:nvSpPr>
        <p:spPr bwMode="auto">
          <a:xfrm>
            <a:off x="1524000" y="1"/>
            <a:ext cx="9144000" cy="68627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fontAlgn="base">
              <a:spcBef>
                <a:spcPct val="0"/>
              </a:spcBef>
              <a:spcAft>
                <a:spcPct val="0"/>
              </a:spcAft>
              <a:buNone/>
            </a:pPr>
            <a:r>
              <a:rPr lang="en-NZ" altLang="en-US" sz="4800" b="1">
                <a:solidFill>
                  <a:srgbClr val="FF0000"/>
                </a:solidFill>
                <a:cs typeface="Arial" panose="020B0604020202020204" pitchFamily="34" charset="0"/>
              </a:rPr>
              <a:t>Definition of pain </a:t>
            </a:r>
          </a:p>
          <a:p>
            <a:pPr algn="ctr" defTabSz="914400" fontAlgn="base">
              <a:spcBef>
                <a:spcPct val="0"/>
              </a:spcBef>
              <a:spcAft>
                <a:spcPct val="0"/>
              </a:spcAft>
              <a:buNone/>
            </a:pPr>
            <a:r>
              <a:rPr lang="en-NZ" altLang="en-US" sz="4000" b="1">
                <a:solidFill>
                  <a:srgbClr val="FF0000"/>
                </a:solidFill>
                <a:cs typeface="Arial" panose="020B0604020202020204" pitchFamily="34" charset="0"/>
              </a:rPr>
              <a:t>(IASP, 1979)</a:t>
            </a:r>
          </a:p>
          <a:p>
            <a:pPr lvl="1" defTabSz="914400" eaLnBrk="0" fontAlgn="base" hangingPunct="0">
              <a:spcBef>
                <a:spcPct val="0"/>
              </a:spcBef>
              <a:spcAft>
                <a:spcPct val="0"/>
              </a:spcAft>
              <a:buNone/>
            </a:pPr>
            <a:r>
              <a:rPr lang="en-NZ" altLang="en-US" sz="4000" b="1">
                <a:solidFill>
                  <a:prstClr val="black"/>
                </a:solidFill>
                <a:cs typeface="Arial" panose="020B0604020202020204" pitchFamily="34" charset="0"/>
              </a:rPr>
              <a:t> “</a:t>
            </a:r>
            <a:r>
              <a:rPr lang="en-NZ" altLang="en-US" sz="4000" b="1" i="1">
                <a:solidFill>
                  <a:prstClr val="black"/>
                </a:solidFill>
                <a:cs typeface="Arial" panose="020B0604020202020204" pitchFamily="34" charset="0"/>
              </a:rPr>
              <a:t>Pain is an </a:t>
            </a:r>
            <a:r>
              <a:rPr lang="en-NZ" altLang="en-US" sz="4000" b="1" i="1" u="sng">
                <a:solidFill>
                  <a:prstClr val="black"/>
                </a:solidFill>
                <a:cs typeface="Arial" panose="020B0604020202020204" pitchFamily="34" charset="0"/>
              </a:rPr>
              <a:t>unpleasant</a:t>
            </a:r>
            <a:r>
              <a:rPr lang="en-NZ" altLang="en-US" sz="4000" b="1" i="1">
                <a:solidFill>
                  <a:prstClr val="black"/>
                </a:solidFill>
                <a:cs typeface="Arial" panose="020B0604020202020204" pitchFamily="34" charset="0"/>
              </a:rPr>
              <a:t> </a:t>
            </a:r>
            <a:r>
              <a:rPr lang="en-NZ" altLang="en-US" sz="4000" b="1" i="1" u="sng">
                <a:solidFill>
                  <a:prstClr val="black"/>
                </a:solidFill>
                <a:cs typeface="Arial" panose="020B0604020202020204" pitchFamily="34" charset="0"/>
              </a:rPr>
              <a:t>sensory</a:t>
            </a:r>
            <a:r>
              <a:rPr lang="en-NZ" altLang="en-US" sz="4000" b="1" i="1">
                <a:solidFill>
                  <a:prstClr val="black"/>
                </a:solidFill>
                <a:cs typeface="Arial" panose="020B0604020202020204" pitchFamily="34" charset="0"/>
              </a:rPr>
              <a:t> &amp; </a:t>
            </a:r>
            <a:r>
              <a:rPr lang="en-NZ" altLang="en-US" sz="4000" b="1" i="1" u="sng">
                <a:solidFill>
                  <a:prstClr val="black"/>
                </a:solidFill>
                <a:cs typeface="Arial" panose="020B0604020202020204" pitchFamily="34" charset="0"/>
              </a:rPr>
              <a:t>emotional</a:t>
            </a:r>
            <a:r>
              <a:rPr lang="en-NZ" altLang="en-US" sz="4000" b="1" i="1">
                <a:solidFill>
                  <a:prstClr val="black"/>
                </a:solidFill>
                <a:cs typeface="Arial" panose="020B0604020202020204" pitchFamily="34" charset="0"/>
              </a:rPr>
              <a:t> experience associated with </a:t>
            </a:r>
            <a:r>
              <a:rPr lang="en-NZ" altLang="en-US" sz="4000" b="1" i="1" u="sng">
                <a:solidFill>
                  <a:prstClr val="black"/>
                </a:solidFill>
                <a:cs typeface="Arial" panose="020B0604020202020204" pitchFamily="34" charset="0"/>
              </a:rPr>
              <a:t>actual or potential tissue damage</a:t>
            </a:r>
            <a:r>
              <a:rPr lang="en-NZ" altLang="en-US" sz="4000" b="1" i="1">
                <a:solidFill>
                  <a:prstClr val="black"/>
                </a:solidFill>
                <a:cs typeface="Arial" panose="020B0604020202020204" pitchFamily="34" charset="0"/>
              </a:rPr>
              <a:t>, or described in terms of such damage</a:t>
            </a:r>
            <a:r>
              <a:rPr lang="en-NZ" altLang="en-US" sz="4000" b="1">
                <a:solidFill>
                  <a:prstClr val="black"/>
                </a:solidFill>
                <a:cs typeface="Arial" panose="020B0604020202020204" pitchFamily="34" charset="0"/>
              </a:rPr>
              <a:t>”</a:t>
            </a:r>
          </a:p>
          <a:p>
            <a:pPr algn="ctr" defTabSz="914400" fontAlgn="base">
              <a:spcBef>
                <a:spcPct val="0"/>
              </a:spcBef>
              <a:spcAft>
                <a:spcPct val="0"/>
              </a:spcAft>
              <a:buNone/>
            </a:pPr>
            <a:endParaRPr lang="en-NZ" altLang="en-US" sz="2400">
              <a:solidFill>
                <a:prstClr val="black"/>
              </a:solidFill>
              <a:cs typeface="Arial" panose="020B0604020202020204" pitchFamily="34" charset="0"/>
            </a:endParaRPr>
          </a:p>
          <a:p>
            <a:pPr algn="ctr" defTabSz="914400" fontAlgn="base">
              <a:spcBef>
                <a:spcPct val="0"/>
              </a:spcBef>
              <a:spcAft>
                <a:spcPct val="0"/>
              </a:spcAft>
              <a:buNone/>
            </a:pPr>
            <a:r>
              <a:rPr lang="en-NZ" altLang="en-US" sz="2400">
                <a:solidFill>
                  <a:prstClr val="black"/>
                </a:solidFill>
                <a:cs typeface="Arial" panose="020B0604020202020204" pitchFamily="34" charset="0"/>
              </a:rPr>
              <a:t>NB: suffering.</a:t>
            </a:r>
          </a:p>
          <a:p>
            <a:pPr algn="ctr" defTabSz="914400" fontAlgn="base">
              <a:spcBef>
                <a:spcPct val="0"/>
              </a:spcBef>
              <a:spcAft>
                <a:spcPct val="0"/>
              </a:spcAft>
              <a:buNone/>
            </a:pPr>
            <a:endParaRPr lang="en-NZ" altLang="en-US" sz="2400">
              <a:solidFill>
                <a:prstClr val="black"/>
              </a:solidFill>
              <a:cs typeface="Arial" panose="020B0604020202020204" pitchFamily="34" charset="0"/>
            </a:endParaRPr>
          </a:p>
          <a:p>
            <a:pPr algn="ctr" defTabSz="914400" fontAlgn="base">
              <a:spcBef>
                <a:spcPct val="0"/>
              </a:spcBef>
              <a:spcAft>
                <a:spcPct val="0"/>
              </a:spcAft>
              <a:buNone/>
            </a:pPr>
            <a:r>
              <a:rPr lang="en-NZ" altLang="en-US" sz="2400" b="1">
                <a:solidFill>
                  <a:srgbClr val="FF0000"/>
                </a:solidFill>
                <a:cs typeface="Arial" panose="020B0604020202020204" pitchFamily="34" charset="0"/>
              </a:rPr>
              <a:t>Proposed new definition for discussion (</a:t>
            </a:r>
            <a:r>
              <a:rPr lang="en-NZ" altLang="en-US" sz="2400" b="1" i="1">
                <a:solidFill>
                  <a:srgbClr val="FF0000"/>
                </a:solidFill>
                <a:cs typeface="Arial" panose="020B0604020202020204" pitchFamily="34" charset="0"/>
              </a:rPr>
              <a:t>Pain</a:t>
            </a:r>
            <a:r>
              <a:rPr lang="en-NZ" altLang="en-US" sz="2400" b="1">
                <a:solidFill>
                  <a:srgbClr val="FF0000"/>
                </a:solidFill>
                <a:cs typeface="Arial" panose="020B0604020202020204" pitchFamily="34" charset="0"/>
              </a:rPr>
              <a:t> 157; 2016; 2420–2423) :</a:t>
            </a:r>
          </a:p>
          <a:p>
            <a:pPr lvl="1" defTabSz="914400" eaLnBrk="0" fontAlgn="base" hangingPunct="0">
              <a:spcBef>
                <a:spcPct val="0"/>
              </a:spcBef>
              <a:spcAft>
                <a:spcPct val="0"/>
              </a:spcAft>
              <a:buNone/>
            </a:pPr>
            <a:r>
              <a:rPr lang="en-NZ" altLang="en-US" sz="3200">
                <a:solidFill>
                  <a:prstClr val="black"/>
                </a:solidFill>
                <a:cs typeface="Arial" panose="020B0604020202020204" pitchFamily="34" charset="0"/>
              </a:rPr>
              <a:t>  “</a:t>
            </a:r>
            <a:r>
              <a:rPr lang="en-NZ" altLang="en-US" sz="3200" i="1">
                <a:solidFill>
                  <a:prstClr val="black"/>
                </a:solidFill>
                <a:cs typeface="Arial" panose="020B0604020202020204" pitchFamily="34" charset="0"/>
              </a:rPr>
              <a:t>Pain is a distressing experience associated with actual or potential tissue damage with sensory, emotional, cognitive, and social components</a:t>
            </a:r>
            <a:r>
              <a:rPr lang="en-NZ" altLang="en-US" sz="3200">
                <a:solidFill>
                  <a:prstClr val="black"/>
                </a:solidFill>
                <a:cs typeface="Arial" panose="020B060402020202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464D8DAC-AE9B-4956-A35E-6F1D81217F0C}"/>
              </a:ext>
            </a:extLst>
          </p:cNvPr>
          <p:cNvSpPr>
            <a:spLocks noGrp="1"/>
          </p:cNvSpPr>
          <p:nvPr>
            <p:ph type="title"/>
          </p:nvPr>
        </p:nvSpPr>
        <p:spPr>
          <a:xfrm>
            <a:off x="1981200" y="115888"/>
            <a:ext cx="8229600" cy="792162"/>
          </a:xfrm>
        </p:spPr>
        <p:txBody>
          <a:bodyPr/>
          <a:lstStyle/>
          <a:p>
            <a:r>
              <a:rPr lang="en-US" altLang="en-US" b="1">
                <a:solidFill>
                  <a:srgbClr val="C00000"/>
                </a:solidFill>
              </a:rPr>
              <a:t>Mechanistic Pain Descriptors 1</a:t>
            </a:r>
            <a:endParaRPr lang="en-NZ" altLang="en-US">
              <a:solidFill>
                <a:srgbClr val="C00000"/>
              </a:solidFill>
            </a:endParaRPr>
          </a:p>
        </p:txBody>
      </p:sp>
      <p:sp>
        <p:nvSpPr>
          <p:cNvPr id="3" name="Content Placeholder 2">
            <a:extLst>
              <a:ext uri="{FF2B5EF4-FFF2-40B4-BE49-F238E27FC236}">
                <a16:creationId xmlns:a16="http://schemas.microsoft.com/office/drawing/2014/main" xmlns="" id="{F3D86073-5BD0-44A4-B6A5-CBDADD9741F3}"/>
              </a:ext>
            </a:extLst>
          </p:cNvPr>
          <p:cNvSpPr>
            <a:spLocks noGrp="1"/>
          </p:cNvSpPr>
          <p:nvPr>
            <p:ph idx="1"/>
          </p:nvPr>
        </p:nvSpPr>
        <p:spPr>
          <a:xfrm>
            <a:off x="1703389" y="836614"/>
            <a:ext cx="8713787" cy="6021387"/>
          </a:xfrm>
        </p:spPr>
        <p:txBody>
          <a:bodyPr>
            <a:normAutofit lnSpcReduction="10000"/>
          </a:bodyPr>
          <a:lstStyle/>
          <a:p>
            <a:pPr marL="0" indent="0" algn="ctr">
              <a:buNone/>
              <a:defRPr/>
            </a:pPr>
            <a:r>
              <a:rPr lang="en-US" sz="4000" b="1" dirty="0">
                <a:solidFill>
                  <a:schemeClr val="accent3">
                    <a:lumMod val="50000"/>
                  </a:schemeClr>
                </a:solidFill>
              </a:rPr>
              <a:t>Nociceptive Pain</a:t>
            </a:r>
            <a:endParaRPr lang="en-NZ" sz="4000" dirty="0">
              <a:solidFill>
                <a:schemeClr val="accent3">
                  <a:lumMod val="50000"/>
                </a:schemeClr>
              </a:solidFill>
            </a:endParaRPr>
          </a:p>
          <a:p>
            <a:pPr>
              <a:defRPr/>
            </a:pPr>
            <a:r>
              <a:rPr lang="en-US" dirty="0"/>
              <a:t>Pain due to threatened or actual tissue damage causing activation of normally functioning nociceptors.  </a:t>
            </a:r>
          </a:p>
          <a:p>
            <a:pPr>
              <a:defRPr/>
            </a:pPr>
            <a:r>
              <a:rPr lang="en-US" dirty="0"/>
              <a:t>This is the nociceptive system functioning as intended. </a:t>
            </a:r>
          </a:p>
          <a:p>
            <a:pPr marL="0" indent="0">
              <a:buNone/>
              <a:defRPr/>
            </a:pPr>
            <a:r>
              <a:rPr lang="en-US" dirty="0"/>
              <a:t>2 types:</a:t>
            </a:r>
            <a:endParaRPr lang="en-NZ" dirty="0"/>
          </a:p>
          <a:p>
            <a:pPr>
              <a:defRPr/>
            </a:pPr>
            <a:r>
              <a:rPr lang="en-US" u="sng" dirty="0"/>
              <a:t>High intensity stimulus</a:t>
            </a:r>
            <a:r>
              <a:rPr lang="en-US" dirty="0"/>
              <a:t> in the absence of inflammation, </a:t>
            </a:r>
            <a:r>
              <a:rPr lang="en-US" dirty="0" err="1"/>
              <a:t>eg</a:t>
            </a:r>
            <a:r>
              <a:rPr lang="en-US" dirty="0"/>
              <a:t> a foot put in an unexpectedly very hot bath – </a:t>
            </a:r>
            <a:r>
              <a:rPr lang="en-US" u="sng" dirty="0"/>
              <a:t>protective</a:t>
            </a:r>
            <a:r>
              <a:rPr lang="en-US" dirty="0"/>
              <a:t> function</a:t>
            </a:r>
            <a:endParaRPr lang="en-NZ" dirty="0"/>
          </a:p>
          <a:p>
            <a:pPr>
              <a:defRPr/>
            </a:pPr>
            <a:r>
              <a:rPr lang="en-US" u="sng" dirty="0"/>
              <a:t>Low intensity stimulus</a:t>
            </a:r>
            <a:r>
              <a:rPr lang="en-US" dirty="0"/>
              <a:t> in the presence of inflammation, </a:t>
            </a:r>
            <a:r>
              <a:rPr lang="en-US" dirty="0" err="1"/>
              <a:t>eg</a:t>
            </a:r>
            <a:r>
              <a:rPr lang="en-US" dirty="0"/>
              <a:t> sunburn – </a:t>
            </a:r>
            <a:r>
              <a:rPr lang="en-US" u="sng" dirty="0"/>
              <a:t>healing</a:t>
            </a:r>
            <a:r>
              <a:rPr lang="en-US" dirty="0"/>
              <a:t> function</a:t>
            </a:r>
            <a:endParaRPr lang="en-NZ" dirty="0"/>
          </a:p>
          <a:p>
            <a:pPr>
              <a:defRPr/>
            </a:pPr>
            <a:endParaRPr lang="en-N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08113D1F-F71A-4BAD-B9A9-AF50E65F60B7}"/>
              </a:ext>
            </a:extLst>
          </p:cNvPr>
          <p:cNvSpPr>
            <a:spLocks noGrp="1"/>
          </p:cNvSpPr>
          <p:nvPr>
            <p:ph type="title"/>
          </p:nvPr>
        </p:nvSpPr>
        <p:spPr>
          <a:xfrm>
            <a:off x="1981200" y="1"/>
            <a:ext cx="8229600" cy="765175"/>
          </a:xfrm>
        </p:spPr>
        <p:txBody>
          <a:bodyPr/>
          <a:lstStyle/>
          <a:p>
            <a:r>
              <a:rPr lang="en-US" altLang="en-US" b="1">
                <a:solidFill>
                  <a:srgbClr val="C00000"/>
                </a:solidFill>
              </a:rPr>
              <a:t>Mechanistic Pain Descriptors 2</a:t>
            </a:r>
            <a:endParaRPr lang="en-NZ" altLang="en-US">
              <a:solidFill>
                <a:srgbClr val="C00000"/>
              </a:solidFill>
            </a:endParaRPr>
          </a:p>
        </p:txBody>
      </p:sp>
      <p:sp>
        <p:nvSpPr>
          <p:cNvPr id="3" name="Content Placeholder 2">
            <a:extLst>
              <a:ext uri="{FF2B5EF4-FFF2-40B4-BE49-F238E27FC236}">
                <a16:creationId xmlns:a16="http://schemas.microsoft.com/office/drawing/2014/main" xmlns="" id="{6A928C32-7F73-4ABA-BA26-B64858CAE269}"/>
              </a:ext>
            </a:extLst>
          </p:cNvPr>
          <p:cNvSpPr>
            <a:spLocks noGrp="1"/>
          </p:cNvSpPr>
          <p:nvPr>
            <p:ph idx="1"/>
          </p:nvPr>
        </p:nvSpPr>
        <p:spPr>
          <a:xfrm>
            <a:off x="1703389" y="620714"/>
            <a:ext cx="8713787" cy="6237287"/>
          </a:xfrm>
        </p:spPr>
        <p:txBody>
          <a:bodyPr>
            <a:normAutofit lnSpcReduction="10000"/>
          </a:bodyPr>
          <a:lstStyle/>
          <a:p>
            <a:pPr marL="0" indent="0" algn="ctr">
              <a:buNone/>
              <a:defRPr/>
            </a:pPr>
            <a:r>
              <a:rPr lang="en-US" sz="4000" b="1" dirty="0">
                <a:solidFill>
                  <a:schemeClr val="accent3">
                    <a:lumMod val="50000"/>
                  </a:schemeClr>
                </a:solidFill>
              </a:rPr>
              <a:t>Neuropathic Pain</a:t>
            </a:r>
            <a:endParaRPr lang="en-NZ" sz="4000" dirty="0">
              <a:solidFill>
                <a:schemeClr val="accent3">
                  <a:lumMod val="50000"/>
                </a:schemeClr>
              </a:solidFill>
            </a:endParaRPr>
          </a:p>
          <a:p>
            <a:pPr marL="0" indent="0" algn="ctr">
              <a:buNone/>
              <a:defRPr/>
            </a:pPr>
            <a:r>
              <a:rPr lang="en-US" sz="2800" b="1" dirty="0"/>
              <a:t>Pain caused by a lesion or disease of the somatosensory nervous system.</a:t>
            </a:r>
          </a:p>
          <a:p>
            <a:pPr marL="0" indent="0" algn="ctr">
              <a:buNone/>
              <a:defRPr/>
            </a:pPr>
            <a:r>
              <a:rPr lang="en-US" sz="2800" u="sng" dirty="0"/>
              <a:t>Central</a:t>
            </a:r>
            <a:endParaRPr lang="en-US" sz="2800" dirty="0"/>
          </a:p>
          <a:p>
            <a:pPr>
              <a:defRPr/>
            </a:pPr>
            <a:r>
              <a:rPr lang="en-US" sz="2800" dirty="0"/>
              <a:t>SCI pain; </a:t>
            </a:r>
          </a:p>
          <a:p>
            <a:pPr>
              <a:defRPr/>
            </a:pPr>
            <a:r>
              <a:rPr lang="en-US" sz="2800" dirty="0"/>
              <a:t>MS related pain; </a:t>
            </a:r>
          </a:p>
          <a:p>
            <a:pPr>
              <a:defRPr/>
            </a:pPr>
            <a:r>
              <a:rPr lang="en-US" sz="2800" dirty="0"/>
              <a:t>post stroke pain</a:t>
            </a:r>
          </a:p>
          <a:p>
            <a:pPr marL="0" indent="0" algn="ctr">
              <a:buNone/>
              <a:defRPr/>
            </a:pPr>
            <a:r>
              <a:rPr lang="en-US" sz="2800" u="sng" dirty="0"/>
              <a:t>Peripheral</a:t>
            </a:r>
          </a:p>
          <a:p>
            <a:pPr>
              <a:defRPr/>
            </a:pPr>
            <a:r>
              <a:rPr lang="en-US" sz="2800" dirty="0"/>
              <a:t>Radiculopathy / radicular pain, entrapment neuropathies</a:t>
            </a:r>
          </a:p>
          <a:p>
            <a:pPr>
              <a:defRPr/>
            </a:pPr>
            <a:r>
              <a:rPr lang="en-US" sz="2800" dirty="0"/>
              <a:t>Post-herpetic neuralgia</a:t>
            </a:r>
          </a:p>
          <a:p>
            <a:pPr>
              <a:defRPr/>
            </a:pPr>
            <a:r>
              <a:rPr lang="en-NZ" sz="2800" dirty="0"/>
              <a:t>Painful diabetic peripheral neuropathy</a:t>
            </a:r>
          </a:p>
          <a:p>
            <a:pPr>
              <a:defRPr/>
            </a:pPr>
            <a:r>
              <a:rPr lang="en-NZ" sz="2800" dirty="0"/>
              <a:t>Chronic post-surgical neuropathic pain</a:t>
            </a:r>
          </a:p>
          <a:p>
            <a:pPr>
              <a:defRPr/>
            </a:pPr>
            <a:endParaRPr lang="en-NZ"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7B665B-326C-43D2-9F53-BA718530B054}"/>
              </a:ext>
            </a:extLst>
          </p:cNvPr>
          <p:cNvSpPr>
            <a:spLocks noGrp="1"/>
          </p:cNvSpPr>
          <p:nvPr>
            <p:ph type="title"/>
          </p:nvPr>
        </p:nvSpPr>
        <p:spPr/>
        <p:txBody>
          <a:bodyPr/>
          <a:lstStyle/>
          <a:p>
            <a:r>
              <a:rPr lang="en-NZ" dirty="0"/>
              <a:t>Today’s Presentation</a:t>
            </a:r>
          </a:p>
        </p:txBody>
      </p:sp>
      <p:sp>
        <p:nvSpPr>
          <p:cNvPr id="3" name="Content Placeholder 2">
            <a:extLst>
              <a:ext uri="{FF2B5EF4-FFF2-40B4-BE49-F238E27FC236}">
                <a16:creationId xmlns:a16="http://schemas.microsoft.com/office/drawing/2014/main" xmlns="" id="{49CAAC79-E044-4283-B947-2DDB2D666ACC}"/>
              </a:ext>
            </a:extLst>
          </p:cNvPr>
          <p:cNvSpPr>
            <a:spLocks noGrp="1"/>
          </p:cNvSpPr>
          <p:nvPr>
            <p:ph idx="1"/>
          </p:nvPr>
        </p:nvSpPr>
        <p:spPr/>
        <p:txBody>
          <a:bodyPr/>
          <a:lstStyle/>
          <a:p>
            <a:pPr marL="0" indent="0">
              <a:buNone/>
            </a:pPr>
            <a:r>
              <a:rPr lang="en-NZ" b="1" dirty="0"/>
              <a:t>Simon: </a:t>
            </a:r>
          </a:p>
          <a:p>
            <a:pPr>
              <a:buFont typeface="Arial" panose="020B0604020202020204" pitchFamily="34" charset="0"/>
              <a:buChar char="•"/>
            </a:pPr>
            <a:r>
              <a:rPr lang="en-NZ" dirty="0"/>
              <a:t>Our service</a:t>
            </a:r>
          </a:p>
          <a:p>
            <a:pPr>
              <a:buFont typeface="Arial" panose="020B0604020202020204" pitchFamily="34" charset="0"/>
              <a:buChar char="•"/>
            </a:pPr>
            <a:r>
              <a:rPr lang="en-NZ" dirty="0"/>
              <a:t>Model of care </a:t>
            </a:r>
          </a:p>
          <a:p>
            <a:pPr>
              <a:buFont typeface="Arial" panose="020B0604020202020204" pitchFamily="34" charset="0"/>
              <a:buChar char="•"/>
            </a:pPr>
            <a:r>
              <a:rPr lang="en-NZ" dirty="0"/>
              <a:t>Treatment approach to chronic pain</a:t>
            </a:r>
          </a:p>
          <a:p>
            <a:pPr>
              <a:buFont typeface="Arial" panose="020B0604020202020204" pitchFamily="34" charset="0"/>
              <a:buChar char="•"/>
            </a:pPr>
            <a:r>
              <a:rPr lang="en-NZ" dirty="0"/>
              <a:t>Considerations for neuromuscular disorders</a:t>
            </a:r>
          </a:p>
          <a:p>
            <a:pPr marL="0" indent="0">
              <a:buNone/>
            </a:pPr>
            <a:r>
              <a:rPr lang="en-NZ" b="1" dirty="0"/>
              <a:t>John:</a:t>
            </a:r>
          </a:p>
          <a:p>
            <a:pPr>
              <a:buFont typeface="Arial" panose="020B0604020202020204" pitchFamily="34" charset="0"/>
              <a:buChar char="•"/>
            </a:pPr>
            <a:r>
              <a:rPr lang="en-NZ" dirty="0"/>
              <a:t>Mechanisms of chronic pain</a:t>
            </a:r>
          </a:p>
          <a:p>
            <a:pPr>
              <a:buFont typeface="Arial" panose="020B0604020202020204" pitchFamily="34" charset="0"/>
              <a:buChar char="•"/>
            </a:pPr>
            <a:r>
              <a:rPr lang="en-NZ" dirty="0"/>
              <a:t>Pain &amp; the brain</a:t>
            </a:r>
          </a:p>
          <a:p>
            <a:pPr>
              <a:buFont typeface="Arial" panose="020B0604020202020204" pitchFamily="34" charset="0"/>
              <a:buChar char="•"/>
            </a:pPr>
            <a:r>
              <a:rPr lang="en-NZ" dirty="0"/>
              <a:t>Medications</a:t>
            </a:r>
          </a:p>
          <a:p>
            <a:pPr marL="0" indent="0">
              <a:buNone/>
            </a:pPr>
            <a:endParaRPr lang="en-NZ" dirty="0"/>
          </a:p>
        </p:txBody>
      </p:sp>
    </p:spTree>
    <p:extLst>
      <p:ext uri="{BB962C8B-B14F-4D97-AF65-F5344CB8AC3E}">
        <p14:creationId xmlns:p14="http://schemas.microsoft.com/office/powerpoint/2010/main" val="3093481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F0F192E6-0D66-4B27-B5BE-2F71898D356D}"/>
              </a:ext>
            </a:extLst>
          </p:cNvPr>
          <p:cNvSpPr>
            <a:spLocks noGrp="1"/>
          </p:cNvSpPr>
          <p:nvPr>
            <p:ph type="title"/>
          </p:nvPr>
        </p:nvSpPr>
        <p:spPr>
          <a:xfrm>
            <a:off x="1981200" y="1"/>
            <a:ext cx="8229600" cy="765175"/>
          </a:xfrm>
        </p:spPr>
        <p:txBody>
          <a:bodyPr/>
          <a:lstStyle/>
          <a:p>
            <a:r>
              <a:rPr lang="en-US" altLang="en-US" b="1">
                <a:solidFill>
                  <a:srgbClr val="C00000"/>
                </a:solidFill>
              </a:rPr>
              <a:t>Mechanistic Pain Descriptors 3</a:t>
            </a:r>
            <a:endParaRPr lang="en-NZ" altLang="en-US">
              <a:solidFill>
                <a:srgbClr val="C00000"/>
              </a:solidFill>
            </a:endParaRPr>
          </a:p>
        </p:txBody>
      </p:sp>
      <p:sp>
        <p:nvSpPr>
          <p:cNvPr id="3" name="Content Placeholder 2">
            <a:extLst>
              <a:ext uri="{FF2B5EF4-FFF2-40B4-BE49-F238E27FC236}">
                <a16:creationId xmlns:a16="http://schemas.microsoft.com/office/drawing/2014/main" xmlns="" id="{C053F662-233B-46DD-AF81-0B9068939567}"/>
              </a:ext>
            </a:extLst>
          </p:cNvPr>
          <p:cNvSpPr>
            <a:spLocks noGrp="1"/>
          </p:cNvSpPr>
          <p:nvPr>
            <p:ph idx="1"/>
          </p:nvPr>
        </p:nvSpPr>
        <p:spPr>
          <a:xfrm>
            <a:off x="1703389" y="620714"/>
            <a:ext cx="8713787" cy="6237287"/>
          </a:xfrm>
        </p:spPr>
        <p:txBody>
          <a:bodyPr>
            <a:normAutofit/>
          </a:bodyPr>
          <a:lstStyle/>
          <a:p>
            <a:pPr marL="0" indent="0" algn="ctr">
              <a:buNone/>
              <a:defRPr/>
            </a:pPr>
            <a:endParaRPr lang="en-US" sz="1100" b="1" dirty="0">
              <a:solidFill>
                <a:schemeClr val="accent3">
                  <a:lumMod val="50000"/>
                </a:schemeClr>
              </a:solidFill>
            </a:endParaRPr>
          </a:p>
          <a:p>
            <a:pPr marL="0" indent="0" algn="ctr">
              <a:buNone/>
              <a:defRPr/>
            </a:pPr>
            <a:r>
              <a:rPr lang="en-US" sz="4000" b="1" dirty="0" err="1">
                <a:solidFill>
                  <a:schemeClr val="accent3">
                    <a:lumMod val="50000"/>
                  </a:schemeClr>
                </a:solidFill>
              </a:rPr>
              <a:t>Nociplastic</a:t>
            </a:r>
            <a:r>
              <a:rPr lang="en-US" sz="4000" b="1" dirty="0">
                <a:solidFill>
                  <a:schemeClr val="accent3">
                    <a:lumMod val="50000"/>
                  </a:schemeClr>
                </a:solidFill>
              </a:rPr>
              <a:t> Pain</a:t>
            </a:r>
            <a:endParaRPr lang="en-NZ" sz="4000" dirty="0">
              <a:solidFill>
                <a:schemeClr val="accent3">
                  <a:lumMod val="50000"/>
                </a:schemeClr>
              </a:solidFill>
            </a:endParaRPr>
          </a:p>
          <a:p>
            <a:pPr marL="0" indent="0">
              <a:buNone/>
              <a:defRPr/>
            </a:pPr>
            <a:endParaRPr lang="en-US" sz="1200" dirty="0"/>
          </a:p>
          <a:p>
            <a:pPr marL="0" indent="0">
              <a:buNone/>
              <a:defRPr/>
            </a:pPr>
            <a:r>
              <a:rPr lang="en-US" sz="2800" dirty="0"/>
              <a:t>(= “</a:t>
            </a:r>
            <a:r>
              <a:rPr lang="en-US" sz="2800" i="1" u="sng" dirty="0"/>
              <a:t>noci</a:t>
            </a:r>
            <a:r>
              <a:rPr lang="en-US" sz="2800" dirty="0"/>
              <a:t>ceptive </a:t>
            </a:r>
            <a:r>
              <a:rPr lang="en-US" sz="2800" i="1" u="sng" dirty="0"/>
              <a:t>plastic</a:t>
            </a:r>
            <a:r>
              <a:rPr lang="en-US" sz="2800" dirty="0"/>
              <a:t>ity,” i.e. pathological change in function of nociceptive pathways)</a:t>
            </a:r>
            <a:r>
              <a:rPr lang="en-US" sz="2800" b="1" dirty="0"/>
              <a:t>.  </a:t>
            </a:r>
            <a:r>
              <a:rPr lang="en-US" sz="2800" dirty="0"/>
              <a:t>A new term introduced (</a:t>
            </a:r>
            <a:r>
              <a:rPr lang="en-US" sz="2800" b="1" i="1" dirty="0"/>
              <a:t>IASP</a:t>
            </a:r>
            <a:r>
              <a:rPr lang="en-US" sz="2800" dirty="0"/>
              <a:t>, December 2017) to describe pain states characterized by clinical and psychophysical findings that suggest </a:t>
            </a:r>
            <a:r>
              <a:rPr lang="en-US" sz="2800" u="sng" dirty="0"/>
              <a:t>altered nociception</a:t>
            </a:r>
            <a:r>
              <a:rPr lang="en-US" sz="2800" dirty="0"/>
              <a:t>, with:</a:t>
            </a:r>
            <a:endParaRPr lang="en-NZ" sz="2800" dirty="0"/>
          </a:p>
          <a:p>
            <a:pPr>
              <a:defRPr/>
            </a:pPr>
            <a:r>
              <a:rPr lang="en-US" sz="2800" dirty="0"/>
              <a:t>No evidence of actual or threatened tissue damage causing the activation of normally functioning nociceptors; or </a:t>
            </a:r>
            <a:endParaRPr lang="en-NZ" sz="2800" dirty="0"/>
          </a:p>
          <a:p>
            <a:pPr>
              <a:defRPr/>
            </a:pPr>
            <a:r>
              <a:rPr lang="en-US" sz="2800" dirty="0"/>
              <a:t>No evidence for disease or lesion of the somatosensory system causing the chronic pain.  </a:t>
            </a:r>
            <a:endParaRPr lang="en-NZ"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C582150D-5CD6-41F5-BE5D-34B2B87389CD}"/>
              </a:ext>
            </a:extLst>
          </p:cNvPr>
          <p:cNvSpPr>
            <a:spLocks noGrp="1"/>
          </p:cNvSpPr>
          <p:nvPr>
            <p:ph type="title"/>
          </p:nvPr>
        </p:nvSpPr>
        <p:spPr>
          <a:xfrm>
            <a:off x="1981200" y="1"/>
            <a:ext cx="8229600" cy="765175"/>
          </a:xfrm>
        </p:spPr>
        <p:txBody>
          <a:bodyPr/>
          <a:lstStyle/>
          <a:p>
            <a:r>
              <a:rPr lang="en-US" altLang="en-US" b="1">
                <a:solidFill>
                  <a:srgbClr val="C00000"/>
                </a:solidFill>
              </a:rPr>
              <a:t>Mechanistic Pain Descriptors </a:t>
            </a:r>
            <a:endParaRPr lang="en-NZ" altLang="en-US">
              <a:solidFill>
                <a:srgbClr val="C00000"/>
              </a:solidFill>
            </a:endParaRPr>
          </a:p>
        </p:txBody>
      </p:sp>
      <p:sp>
        <p:nvSpPr>
          <p:cNvPr id="3" name="Content Placeholder 2">
            <a:extLst>
              <a:ext uri="{FF2B5EF4-FFF2-40B4-BE49-F238E27FC236}">
                <a16:creationId xmlns:a16="http://schemas.microsoft.com/office/drawing/2014/main" xmlns="" id="{139D9572-0A5D-476E-AF63-88F12FD65DC9}"/>
              </a:ext>
            </a:extLst>
          </p:cNvPr>
          <p:cNvSpPr>
            <a:spLocks noGrp="1"/>
          </p:cNvSpPr>
          <p:nvPr>
            <p:ph idx="1"/>
          </p:nvPr>
        </p:nvSpPr>
        <p:spPr>
          <a:xfrm>
            <a:off x="1703389" y="620714"/>
            <a:ext cx="8713787" cy="6237287"/>
          </a:xfrm>
        </p:spPr>
        <p:txBody>
          <a:bodyPr>
            <a:normAutofit lnSpcReduction="10000"/>
          </a:bodyPr>
          <a:lstStyle/>
          <a:p>
            <a:pPr marL="0" indent="0">
              <a:buNone/>
              <a:defRPr/>
            </a:pPr>
            <a:endParaRPr lang="en-NZ" sz="2800" dirty="0"/>
          </a:p>
          <a:p>
            <a:pPr>
              <a:defRPr/>
            </a:pPr>
            <a:r>
              <a:rPr lang="en-US" sz="4000" dirty="0"/>
              <a:t>In nociceptive pain, the alarm is functioning as it should, warning the organism of problems, or potential problems, in the periphery.  </a:t>
            </a:r>
          </a:p>
          <a:p>
            <a:pPr>
              <a:defRPr/>
            </a:pPr>
            <a:r>
              <a:rPr lang="en-US" sz="4000" dirty="0"/>
              <a:t>In contrast, neuropathic and </a:t>
            </a:r>
            <a:r>
              <a:rPr lang="en-US" sz="4000" dirty="0" err="1"/>
              <a:t>nociplastic</a:t>
            </a:r>
            <a:r>
              <a:rPr lang="en-US" sz="4000" dirty="0"/>
              <a:t> pain are “alarm” system problems, not problems with the peripheral tissues where the pain is felt.  They are a “false alarm.”  </a:t>
            </a:r>
            <a:endParaRPr lang="en-NZ" sz="4000" dirty="0"/>
          </a:p>
          <a:p>
            <a:pPr marL="0" indent="0">
              <a:buNone/>
              <a:defRPr/>
            </a:pPr>
            <a:endParaRPr lang="en-NZ" sz="4000" dirty="0"/>
          </a:p>
          <a:p>
            <a:pPr>
              <a:defRPr/>
            </a:pPr>
            <a:endParaRPr lang="en-NZ"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D0DFE1D6-FC45-41EC-8D49-9EE15E0A5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9" y="115888"/>
            <a:ext cx="65246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xmlns="" id="{9A4BA350-6995-453A-A720-424862EC10D2}"/>
              </a:ext>
            </a:extLst>
          </p:cNvPr>
          <p:cNvSpPr>
            <a:spLocks noChangeArrowheads="1"/>
          </p:cNvSpPr>
          <p:nvPr/>
        </p:nvSpPr>
        <p:spPr bwMode="auto">
          <a:xfrm>
            <a:off x="8616950" y="3068639"/>
            <a:ext cx="158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(Woolf, 2010)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1963C-579E-4870-8307-863C24C1C96D}"/>
              </a:ext>
            </a:extLst>
          </p:cNvPr>
          <p:cNvSpPr>
            <a:spLocks noGrp="1"/>
          </p:cNvSpPr>
          <p:nvPr>
            <p:ph type="title"/>
          </p:nvPr>
        </p:nvSpPr>
        <p:spPr>
          <a:xfrm>
            <a:off x="1631950" y="1"/>
            <a:ext cx="9036050" cy="1268413"/>
          </a:xfrm>
        </p:spPr>
        <p:txBody>
          <a:bodyPr>
            <a:normAutofit fontScale="90000"/>
          </a:bodyPr>
          <a:lstStyle/>
          <a:p>
            <a:pPr>
              <a:defRPr/>
            </a:pPr>
            <a:r>
              <a:rPr lang="en-US" b="1" dirty="0">
                <a:solidFill>
                  <a:srgbClr val="C00000"/>
                </a:solidFill>
              </a:rPr>
              <a:t>International Classification of Diseases version 11 (ICD-11)</a:t>
            </a:r>
            <a:endParaRPr lang="en-NZ" dirty="0">
              <a:solidFill>
                <a:srgbClr val="C00000"/>
              </a:solidFill>
            </a:endParaRPr>
          </a:p>
        </p:txBody>
      </p:sp>
      <p:sp>
        <p:nvSpPr>
          <p:cNvPr id="3" name="Content Placeholder 2">
            <a:extLst>
              <a:ext uri="{FF2B5EF4-FFF2-40B4-BE49-F238E27FC236}">
                <a16:creationId xmlns:a16="http://schemas.microsoft.com/office/drawing/2014/main" xmlns="" id="{882087D3-CAAF-499D-AE28-83514AB45BBA}"/>
              </a:ext>
            </a:extLst>
          </p:cNvPr>
          <p:cNvSpPr>
            <a:spLocks noGrp="1"/>
          </p:cNvSpPr>
          <p:nvPr>
            <p:ph idx="1"/>
          </p:nvPr>
        </p:nvSpPr>
        <p:spPr>
          <a:xfrm>
            <a:off x="1524000" y="1341438"/>
            <a:ext cx="9144000" cy="5516562"/>
          </a:xfrm>
        </p:spPr>
        <p:txBody>
          <a:bodyPr>
            <a:normAutofit lnSpcReduction="10000"/>
          </a:bodyPr>
          <a:lstStyle/>
          <a:p>
            <a:pPr marL="0" indent="0">
              <a:buNone/>
              <a:defRPr/>
            </a:pPr>
            <a:r>
              <a:rPr lang="en-US" sz="2800" dirty="0"/>
              <a:t>Launched on 18 June 2018 </a:t>
            </a:r>
            <a:r>
              <a:rPr lang="en-US" sz="2000" dirty="0"/>
              <a:t>(“ICD-11: a brave attempt at classifying a new world”. Editorial. </a:t>
            </a:r>
            <a:r>
              <a:rPr lang="en-US" sz="2000" i="1" dirty="0"/>
              <a:t>Lancet</a:t>
            </a:r>
            <a:r>
              <a:rPr lang="en-US" sz="2000" dirty="0"/>
              <a:t>, 23.6.18, page 2476)</a:t>
            </a:r>
          </a:p>
          <a:p>
            <a:pPr marL="0" indent="0" algn="ctr">
              <a:buNone/>
              <a:defRPr/>
            </a:pPr>
            <a:r>
              <a:rPr lang="en-US" sz="2800" b="1" dirty="0"/>
              <a:t>MG30 Chronic pain</a:t>
            </a:r>
            <a:endParaRPr lang="en-NZ" sz="2800" dirty="0"/>
          </a:p>
          <a:p>
            <a:pPr marL="0" indent="0">
              <a:buNone/>
              <a:defRPr/>
            </a:pPr>
            <a:r>
              <a:rPr lang="en-US" sz="2400" dirty="0"/>
              <a:t>Chronic pain is pain that persists or recurs for longer than 3 months.</a:t>
            </a:r>
          </a:p>
          <a:p>
            <a:pPr marL="0" indent="0" algn="ctr">
              <a:buNone/>
              <a:defRPr/>
            </a:pPr>
            <a:r>
              <a:rPr lang="en-US" sz="2800" b="1" dirty="0"/>
              <a:t>MG30.0  Chronic primary pain</a:t>
            </a:r>
            <a:r>
              <a:rPr lang="en-US" sz="2800" dirty="0"/>
              <a:t> </a:t>
            </a:r>
            <a:endParaRPr lang="en-NZ" sz="2800" dirty="0"/>
          </a:p>
          <a:p>
            <a:pPr marL="0" indent="0">
              <a:buNone/>
              <a:defRPr/>
            </a:pPr>
            <a:r>
              <a:rPr lang="en-US" sz="2400" dirty="0"/>
              <a:t>Chronic primary pain is chronic pain in one or more anatomical regions characterized by </a:t>
            </a:r>
            <a:r>
              <a:rPr lang="en-US" sz="2400" u="sng" dirty="0"/>
              <a:t>significant emotional distress</a:t>
            </a:r>
            <a:r>
              <a:rPr lang="en-US" sz="2400" dirty="0"/>
              <a:t> (anxiety, anger/frustration or depressed mood) or </a:t>
            </a:r>
            <a:r>
              <a:rPr lang="en-US" sz="2400" u="sng" dirty="0"/>
              <a:t>functional disability </a:t>
            </a:r>
            <a:r>
              <a:rPr lang="en-US" sz="2400" dirty="0"/>
              <a:t>(interference in daily life activities and reduced participation in social roles).  Chronic primary pain is multifactorial: biological, psychological and social factors contribute to the pain syndrome.</a:t>
            </a:r>
            <a:endParaRPr lang="en-NZ" sz="2400" dirty="0"/>
          </a:p>
          <a:p>
            <a:pPr>
              <a:defRPr/>
            </a:pPr>
            <a:r>
              <a:rPr lang="en-US" sz="2400" dirty="0"/>
              <a:t>1.1. Widespread chronic primary pain (including fibromyalgia)</a:t>
            </a:r>
            <a:endParaRPr lang="en-NZ" sz="2400" dirty="0"/>
          </a:p>
          <a:p>
            <a:pPr>
              <a:defRPr/>
            </a:pPr>
            <a:r>
              <a:rPr lang="en-US" sz="2400" dirty="0"/>
              <a:t>1.2. Localized chronic primary pain (including nonspecific back pain, chronic pelvic pain)</a:t>
            </a:r>
            <a:endParaRPr lang="en-NZ" sz="2800" dirty="0"/>
          </a:p>
          <a:p>
            <a:pPr>
              <a:defRPr/>
            </a:pPr>
            <a:endParaRPr lang="en-NZ"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6318D-9179-4B21-A6F5-6C2B4D6C1598}"/>
              </a:ext>
            </a:extLst>
          </p:cNvPr>
          <p:cNvSpPr>
            <a:spLocks noGrp="1"/>
          </p:cNvSpPr>
          <p:nvPr>
            <p:ph type="title"/>
          </p:nvPr>
        </p:nvSpPr>
        <p:spPr>
          <a:xfrm>
            <a:off x="1631950" y="1"/>
            <a:ext cx="9036050" cy="1268413"/>
          </a:xfrm>
        </p:spPr>
        <p:txBody>
          <a:bodyPr>
            <a:normAutofit fontScale="90000"/>
          </a:bodyPr>
          <a:lstStyle/>
          <a:p>
            <a:pPr>
              <a:defRPr/>
            </a:pPr>
            <a:r>
              <a:rPr lang="en-US" b="1" dirty="0">
                <a:solidFill>
                  <a:srgbClr val="C00000"/>
                </a:solidFill>
              </a:rPr>
              <a:t>International Classification of Diseases version 11 (ICD-11)</a:t>
            </a:r>
            <a:endParaRPr lang="en-NZ" dirty="0">
              <a:solidFill>
                <a:srgbClr val="C00000"/>
              </a:solidFill>
            </a:endParaRPr>
          </a:p>
        </p:txBody>
      </p:sp>
      <p:sp>
        <p:nvSpPr>
          <p:cNvPr id="3" name="Content Placeholder 2">
            <a:extLst>
              <a:ext uri="{FF2B5EF4-FFF2-40B4-BE49-F238E27FC236}">
                <a16:creationId xmlns:a16="http://schemas.microsoft.com/office/drawing/2014/main" xmlns="" id="{3472FAEF-7505-407A-A23F-7949CB64EBAB}"/>
              </a:ext>
            </a:extLst>
          </p:cNvPr>
          <p:cNvSpPr>
            <a:spLocks noGrp="1"/>
          </p:cNvSpPr>
          <p:nvPr>
            <p:ph idx="1"/>
          </p:nvPr>
        </p:nvSpPr>
        <p:spPr>
          <a:xfrm>
            <a:off x="1524000" y="1484314"/>
            <a:ext cx="9144000" cy="5373687"/>
          </a:xfrm>
        </p:spPr>
        <p:txBody>
          <a:bodyPr>
            <a:normAutofit/>
          </a:bodyPr>
          <a:lstStyle/>
          <a:p>
            <a:pPr>
              <a:defRPr/>
            </a:pPr>
            <a:r>
              <a:rPr lang="en-US" sz="1900" b="1" dirty="0"/>
              <a:t>MG30.1  Chronic cancer related pain</a:t>
            </a:r>
          </a:p>
          <a:p>
            <a:pPr marL="0" indent="0">
              <a:buNone/>
              <a:defRPr/>
            </a:pPr>
            <a:endParaRPr lang="en-NZ" sz="1900" dirty="0"/>
          </a:p>
          <a:p>
            <a:pPr>
              <a:defRPr/>
            </a:pPr>
            <a:r>
              <a:rPr lang="en-US" sz="1900" b="1" dirty="0"/>
              <a:t>MG30.2  Chronic post-surgical or post-traumatic pain</a:t>
            </a:r>
          </a:p>
          <a:p>
            <a:pPr>
              <a:defRPr/>
            </a:pPr>
            <a:endParaRPr lang="en-US" sz="1900" b="1" dirty="0"/>
          </a:p>
          <a:p>
            <a:pPr>
              <a:defRPr/>
            </a:pPr>
            <a:r>
              <a:rPr lang="en-US" sz="1900" b="1" dirty="0"/>
              <a:t>MG30.3  Chronic secondary musculoskeletal pain</a:t>
            </a:r>
            <a:r>
              <a:rPr lang="en-US" sz="1900" dirty="0"/>
              <a:t> </a:t>
            </a:r>
          </a:p>
          <a:p>
            <a:pPr>
              <a:defRPr/>
            </a:pPr>
            <a:endParaRPr lang="en-NZ" sz="1900" dirty="0"/>
          </a:p>
          <a:p>
            <a:pPr>
              <a:defRPr/>
            </a:pPr>
            <a:r>
              <a:rPr lang="en-US" sz="1900" b="1" dirty="0"/>
              <a:t>MG30.4  Chronic secondary visceral pain</a:t>
            </a:r>
          </a:p>
          <a:p>
            <a:pPr>
              <a:defRPr/>
            </a:pPr>
            <a:endParaRPr lang="en-NZ" sz="1900" dirty="0"/>
          </a:p>
          <a:p>
            <a:pPr>
              <a:defRPr/>
            </a:pPr>
            <a:r>
              <a:rPr lang="en-US" sz="1900" b="1" dirty="0"/>
              <a:t>MG30.5  Chronic neuropathic pain</a:t>
            </a:r>
            <a:r>
              <a:rPr lang="en-US" sz="1900" dirty="0"/>
              <a:t> </a:t>
            </a:r>
          </a:p>
          <a:p>
            <a:pPr>
              <a:defRPr/>
            </a:pPr>
            <a:endParaRPr lang="en-NZ" sz="1900" dirty="0"/>
          </a:p>
          <a:p>
            <a:pPr>
              <a:defRPr/>
            </a:pPr>
            <a:r>
              <a:rPr lang="en-US" sz="1900" b="1" dirty="0"/>
              <a:t>MG30.6  Chronic secondary headache or orofacial pain</a:t>
            </a:r>
            <a:endParaRPr lang="en-NZ" sz="1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DBE07FBE-BE35-4BB3-9710-72ECBF6E82E4}"/>
              </a:ext>
            </a:extLst>
          </p:cNvPr>
          <p:cNvSpPr>
            <a:spLocks noGrp="1"/>
          </p:cNvSpPr>
          <p:nvPr>
            <p:ph type="title"/>
          </p:nvPr>
        </p:nvSpPr>
        <p:spPr>
          <a:xfrm>
            <a:off x="1981200" y="1"/>
            <a:ext cx="8229600" cy="765175"/>
          </a:xfrm>
        </p:spPr>
        <p:txBody>
          <a:bodyPr/>
          <a:lstStyle/>
          <a:p>
            <a:pPr>
              <a:defRPr/>
            </a:pPr>
            <a:r>
              <a:rPr lang="en-US" altLang="en-US" b="1" dirty="0">
                <a:solidFill>
                  <a:schemeClr val="accent6">
                    <a:lumMod val="75000"/>
                  </a:schemeClr>
                </a:solidFill>
              </a:rPr>
              <a:t>PHYSIOLOGY – KEY POINTS</a:t>
            </a:r>
          </a:p>
        </p:txBody>
      </p:sp>
      <p:sp>
        <p:nvSpPr>
          <p:cNvPr id="14339" name="Content Placeholder 2">
            <a:extLst>
              <a:ext uri="{FF2B5EF4-FFF2-40B4-BE49-F238E27FC236}">
                <a16:creationId xmlns:a16="http://schemas.microsoft.com/office/drawing/2014/main" xmlns="" id="{3A4A5BE0-079F-49E2-A0EA-B7F6171D6746}"/>
              </a:ext>
            </a:extLst>
          </p:cNvPr>
          <p:cNvSpPr>
            <a:spLocks noGrp="1"/>
          </p:cNvSpPr>
          <p:nvPr>
            <p:ph idx="1"/>
          </p:nvPr>
        </p:nvSpPr>
        <p:spPr>
          <a:xfrm>
            <a:off x="1524000" y="1196976"/>
            <a:ext cx="9144000" cy="5661025"/>
          </a:xfrm>
        </p:spPr>
        <p:txBody>
          <a:bodyPr/>
          <a:lstStyle/>
          <a:p>
            <a:pPr marL="609600" indent="-609600">
              <a:buFont typeface="Arial" panose="020B0604020202020204" pitchFamily="34" charset="0"/>
              <a:buAutoNum type="arabicPeriod"/>
            </a:pPr>
            <a:r>
              <a:rPr lang="en-US" altLang="en-US"/>
              <a:t>Pain as an output of the brain </a:t>
            </a:r>
          </a:p>
          <a:p>
            <a:pPr marL="609600" indent="-609600">
              <a:buFont typeface="Arial" panose="020B0604020202020204" pitchFamily="34" charset="0"/>
              <a:buAutoNum type="arabicPeriod"/>
            </a:pPr>
            <a:r>
              <a:rPr lang="en-US" altLang="en-US"/>
              <a:t>Nociceptive (“pain”) system as a sub-division of the  nervous system (peripheral &amp; central)</a:t>
            </a:r>
          </a:p>
          <a:p>
            <a:pPr marL="609600" indent="-609600">
              <a:buFont typeface="Arial" panose="020B0604020202020204" pitchFamily="34" charset="0"/>
              <a:buAutoNum type="arabicPeriod"/>
            </a:pPr>
            <a:r>
              <a:rPr lang="en-US" altLang="en-US"/>
              <a:t>The concept of disorders of the nociceptive system; in particular:</a:t>
            </a:r>
          </a:p>
          <a:p>
            <a:pPr marL="609600" indent="-609600">
              <a:buFont typeface="Arial" panose="020B0604020202020204" pitchFamily="34" charset="0"/>
              <a:buAutoNum type="arabicPeriod"/>
            </a:pPr>
            <a:r>
              <a:rPr lang="en-US" altLang="en-US"/>
              <a:t>The importance of central neural sensitisation – ie, sensitisation of the nociceptive pathways in the CNS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BDDECA23-7FE5-4FEC-AFF3-5A6403AC24F0}"/>
              </a:ext>
            </a:extLst>
          </p:cNvPr>
          <p:cNvSpPr>
            <a:spLocks noGrp="1"/>
          </p:cNvSpPr>
          <p:nvPr>
            <p:ph type="title"/>
          </p:nvPr>
        </p:nvSpPr>
        <p:spPr/>
        <p:txBody>
          <a:bodyPr/>
          <a:lstStyle/>
          <a:p>
            <a:r>
              <a:rPr lang="en-US" altLang="en-US"/>
              <a:t>MEDICAL MYSTERIES 1 </a:t>
            </a:r>
          </a:p>
        </p:txBody>
      </p:sp>
      <p:sp>
        <p:nvSpPr>
          <p:cNvPr id="15363" name="Content Placeholder 2">
            <a:extLst>
              <a:ext uri="{FF2B5EF4-FFF2-40B4-BE49-F238E27FC236}">
                <a16:creationId xmlns:a16="http://schemas.microsoft.com/office/drawing/2014/main" xmlns="" id="{946B342B-2AD7-4A27-B900-B5B5D41187E1}"/>
              </a:ext>
            </a:extLst>
          </p:cNvPr>
          <p:cNvSpPr>
            <a:spLocks noGrp="1"/>
          </p:cNvSpPr>
          <p:nvPr>
            <p:ph idx="1"/>
          </p:nvPr>
        </p:nvSpPr>
        <p:spPr/>
        <p:txBody>
          <a:bodyPr/>
          <a:lstStyle/>
          <a:p>
            <a:pPr algn="ctr">
              <a:buFont typeface="Arial" panose="020B0604020202020204" pitchFamily="34" charset="0"/>
              <a:buNone/>
            </a:pPr>
            <a:endParaRPr lang="en-US" altLang="en-US" sz="4800" b="1"/>
          </a:p>
          <a:p>
            <a:pPr algn="ctr">
              <a:buFont typeface="Arial" panose="020B0604020202020204" pitchFamily="34" charset="0"/>
              <a:buNone/>
            </a:pPr>
            <a:endParaRPr lang="en-US" altLang="en-US" sz="4800" b="1"/>
          </a:p>
          <a:p>
            <a:pPr algn="ctr">
              <a:buFont typeface="Arial" panose="020B0604020202020204" pitchFamily="34" charset="0"/>
              <a:buNone/>
            </a:pPr>
            <a:r>
              <a:rPr lang="en-US" altLang="en-US" sz="4800" b="1"/>
              <a:t>BUILDERS, NAILS, &amp; PAIN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xmlns="" id="{66249668-4F8B-48D4-930C-A1551EEE9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6275" y="6142038"/>
            <a:ext cx="81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a:extLst>
              <a:ext uri="{FF2B5EF4-FFF2-40B4-BE49-F238E27FC236}">
                <a16:creationId xmlns:a16="http://schemas.microsoft.com/office/drawing/2014/main" xmlns="" id="{A67AAC22-9675-4266-AF78-2DE0D6ABF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388" y="2514600"/>
            <a:ext cx="29448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a:extLst>
              <a:ext uri="{FF2B5EF4-FFF2-40B4-BE49-F238E27FC236}">
                <a16:creationId xmlns:a16="http://schemas.microsoft.com/office/drawing/2014/main" xmlns="" id="{C0328F97-163A-49F6-86F4-07F9E879952B}"/>
              </a:ext>
            </a:extLst>
          </p:cNvPr>
          <p:cNvSpPr txBox="1">
            <a:spLocks noChangeArrowheads="1"/>
          </p:cNvSpPr>
          <p:nvPr/>
        </p:nvSpPr>
        <p:spPr bwMode="auto">
          <a:xfrm>
            <a:off x="1703389"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9pPr>
          </a:lstStyle>
          <a:p>
            <a:pPr defTabSz="914400" fontAlgn="base" hangingPunct="0">
              <a:lnSpc>
                <a:spcPct val="97000"/>
              </a:lnSpc>
              <a:spcBef>
                <a:spcPct val="0"/>
              </a:spcBef>
              <a:spcAft>
                <a:spcPct val="0"/>
              </a:spcAft>
              <a:buClr>
                <a:srgbClr val="000000"/>
              </a:buClr>
              <a:buSzPct val="45000"/>
              <a:buNone/>
            </a:pPr>
            <a:r>
              <a:rPr lang="en-GB" altLang="en-US" sz="800">
                <a:solidFill>
                  <a:srgbClr val="000000"/>
                </a:solidFill>
                <a:cs typeface="Arial" panose="020B0604020202020204" pitchFamily="34" charset="0"/>
              </a:rPr>
              <a:t>Copyright ©1995 BMJ Publishing Group Ltd.</a:t>
            </a:r>
          </a:p>
        </p:txBody>
      </p:sp>
      <p:sp>
        <p:nvSpPr>
          <p:cNvPr id="16389" name="Text Box 5">
            <a:extLst>
              <a:ext uri="{FF2B5EF4-FFF2-40B4-BE49-F238E27FC236}">
                <a16:creationId xmlns:a16="http://schemas.microsoft.com/office/drawing/2014/main" xmlns="" id="{3EE5F0A7-A7D4-4972-88FD-77B5E579B1F4}"/>
              </a:ext>
            </a:extLst>
          </p:cNvPr>
          <p:cNvSpPr txBox="1">
            <a:spLocks noChangeArrowheads="1"/>
          </p:cNvSpPr>
          <p:nvPr/>
        </p:nvSpPr>
        <p:spPr bwMode="auto">
          <a:xfrm>
            <a:off x="4367213" y="4581525"/>
            <a:ext cx="35290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Lst>
              <a:defRPr sz="2000">
                <a:solidFill>
                  <a:schemeClr val="tx1"/>
                </a:solidFill>
                <a:latin typeface="Calibri" panose="020F0502020204030204" pitchFamily="34" charset="0"/>
              </a:defRPr>
            </a:lvl9pPr>
          </a:lstStyle>
          <a:p>
            <a:pPr defTabSz="914400" fontAlgn="base" hangingPunct="0">
              <a:lnSpc>
                <a:spcPct val="97000"/>
              </a:lnSpc>
              <a:spcBef>
                <a:spcPct val="0"/>
              </a:spcBef>
              <a:spcAft>
                <a:spcPct val="0"/>
              </a:spcAft>
              <a:buClr>
                <a:srgbClr val="000000"/>
              </a:buClr>
              <a:buSzPct val="45000"/>
              <a:buNone/>
            </a:pPr>
            <a:r>
              <a:rPr lang="en-GB" altLang="en-US" sz="1800" b="1">
                <a:solidFill>
                  <a:srgbClr val="000000"/>
                </a:solidFill>
                <a:cs typeface="Arial" panose="020B0604020202020204" pitchFamily="34" charset="0"/>
              </a:rPr>
              <a:t>Fisher, J P et al. BMJ 1995;310:70</a:t>
            </a:r>
          </a:p>
        </p:txBody>
      </p:sp>
      <p:sp>
        <p:nvSpPr>
          <p:cNvPr id="16390" name="Text Box 6">
            <a:extLst>
              <a:ext uri="{FF2B5EF4-FFF2-40B4-BE49-F238E27FC236}">
                <a16:creationId xmlns:a16="http://schemas.microsoft.com/office/drawing/2014/main" xmlns="" id="{B81F5AC1-EE41-4126-AF26-22B5FF8D586C}"/>
              </a:ext>
            </a:extLst>
          </p:cNvPr>
          <p:cNvSpPr txBox="1">
            <a:spLocks noChangeArrowheads="1"/>
          </p:cNvSpPr>
          <p:nvPr/>
        </p:nvSpPr>
        <p:spPr bwMode="auto">
          <a:xfrm>
            <a:off x="1703389" y="61914"/>
            <a:ext cx="8783637"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Calibri" panose="020F0502020204030204" pitchFamily="34" charset="0"/>
              </a:defRPr>
            </a:lvl9pPr>
          </a:lstStyle>
          <a:p>
            <a:pPr algn="ctr" defTabSz="914400" fontAlgn="base" hangingPunct="0">
              <a:lnSpc>
                <a:spcPct val="97000"/>
              </a:lnSpc>
              <a:spcBef>
                <a:spcPct val="0"/>
              </a:spcBef>
              <a:spcAft>
                <a:spcPct val="0"/>
              </a:spcAft>
              <a:buClr>
                <a:srgbClr val="000000"/>
              </a:buClr>
              <a:buSzPct val="45000"/>
              <a:buNone/>
            </a:pPr>
            <a:r>
              <a:rPr lang="en-GB" altLang="en-US" sz="2000" b="1">
                <a:solidFill>
                  <a:srgbClr val="000000"/>
                </a:solidFill>
                <a:cs typeface="Arial" panose="020B0604020202020204" pitchFamily="34" charset="0"/>
              </a:rPr>
              <a:t>A builder aged 29 came to the accident and emergency department having jumped down on to a 15 cm nail. As the smallest movement of the nail was painful he was sedated with fentanyl and midazolam. The nail was then pulled out from below. When his boot was removed a miraculous cure appeared to have taken place. Despite entering proximal to the steel toecap the nail had penetrated between the toes: the foot was entirely uninjured.--J P FISHER, senior house officer, D T HASSAN, senior registrar, N O'CONNOR, registrar, accident and emergency department, Leicester Royal Infirmary.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89D308AB-8D82-40D0-A10D-86E175F40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9" y="1268413"/>
            <a:ext cx="237648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a16="http://schemas.microsoft.com/office/drawing/2014/main" xmlns="" id="{AFB138C0-5A81-43F9-B7A8-6878FA769AD0}"/>
              </a:ext>
            </a:extLst>
          </p:cNvPr>
          <p:cNvSpPr txBox="1">
            <a:spLocks noChangeArrowheads="1"/>
          </p:cNvSpPr>
          <p:nvPr/>
        </p:nvSpPr>
        <p:spPr bwMode="auto">
          <a:xfrm>
            <a:off x="1524000" y="42926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NZ" altLang="en-US" sz="1800">
                <a:solidFill>
                  <a:prstClr val="black"/>
                </a:solidFill>
                <a:cs typeface="Arial" panose="020B0604020202020204" pitchFamily="34" charset="0"/>
              </a:rPr>
              <a:t>Somatic Deamplification.  Reprinted from </a:t>
            </a:r>
            <a:r>
              <a:rPr lang="en-NZ" altLang="en-US" sz="1800" i="1">
                <a:solidFill>
                  <a:prstClr val="black"/>
                </a:solidFill>
                <a:cs typeface="Arial" panose="020B0604020202020204" pitchFamily="34" charset="0"/>
              </a:rPr>
              <a:t>Associated Press</a:t>
            </a:r>
            <a:r>
              <a:rPr lang="en-NZ" altLang="en-US" sz="1800">
                <a:solidFill>
                  <a:prstClr val="black"/>
                </a:solidFill>
                <a:cs typeface="Arial" panose="020B0604020202020204" pitchFamily="34" charset="0"/>
              </a:rPr>
              <a:t>, World Wide Photos</a:t>
            </a:r>
          </a:p>
          <a:p>
            <a:pPr defTabSz="914400" fontAlgn="base">
              <a:spcBef>
                <a:spcPct val="0"/>
              </a:spcBef>
              <a:spcAft>
                <a:spcPct val="0"/>
              </a:spcAft>
              <a:buNone/>
            </a:pPr>
            <a:r>
              <a:rPr lang="en-NZ" altLang="en-US" sz="1800">
                <a:solidFill>
                  <a:prstClr val="black"/>
                </a:solidFill>
                <a:cs typeface="Arial" panose="020B0604020202020204" pitchFamily="34" charset="0"/>
              </a:rPr>
              <a:t>1/16.05.</a:t>
            </a:r>
          </a:p>
          <a:p>
            <a:pPr defTabSz="914400" fontAlgn="base">
              <a:spcBef>
                <a:spcPct val="0"/>
              </a:spcBef>
              <a:spcAft>
                <a:spcPct val="0"/>
              </a:spcAft>
              <a:buNone/>
            </a:pPr>
            <a:r>
              <a:rPr lang="en-NZ" altLang="en-US" sz="1800" i="1">
                <a:solidFill>
                  <a:prstClr val="black"/>
                </a:solidFill>
                <a:cs typeface="Arial" panose="020B0604020202020204" pitchFamily="34" charset="0"/>
              </a:rPr>
              <a:t>USA Today</a:t>
            </a:r>
            <a:r>
              <a:rPr lang="en-NZ" altLang="en-US" sz="1800">
                <a:solidFill>
                  <a:prstClr val="black"/>
                </a:solidFill>
                <a:cs typeface="Arial" panose="020B0604020202020204" pitchFamily="34" charset="0"/>
              </a:rPr>
              <a:t>  described a construction worker who had unknowingly shot himself in the head with a nail gun, &amp; was unaware of the injury.  Due to a toothache he attended a dentist 6 days later, where the cause of the toothache was discovered.   Dimsdale JE, Dantzer R: 2007</a:t>
            </a:r>
            <a:endParaRPr lang="en-GB" altLang="en-US" sz="1800">
              <a:solidFill>
                <a:prstClr val="black"/>
              </a:solidFill>
              <a:cs typeface="Arial" panose="020B0604020202020204" pitchFamily="34" charset="0"/>
            </a:endParaRPr>
          </a:p>
          <a:p>
            <a:pPr defTabSz="914400" fontAlgn="base">
              <a:spcBef>
                <a:spcPct val="0"/>
              </a:spcBef>
              <a:spcAft>
                <a:spcPct val="0"/>
              </a:spcAft>
              <a:buNone/>
            </a:pPr>
            <a:endParaRPr lang="en-GB" altLang="en-US" sz="1800">
              <a:solidFill>
                <a:prstClr val="black"/>
              </a:solidFill>
              <a:cs typeface="Arial" panose="020B0604020202020204" pitchFamily="34" charset="0"/>
            </a:endParaRPr>
          </a:p>
        </p:txBody>
      </p:sp>
      <p:sp>
        <p:nvSpPr>
          <p:cNvPr id="18436" name="Rectangle 3">
            <a:extLst>
              <a:ext uri="{FF2B5EF4-FFF2-40B4-BE49-F238E27FC236}">
                <a16:creationId xmlns:a16="http://schemas.microsoft.com/office/drawing/2014/main" xmlns="" id="{F7FB0C55-0117-4845-8E3B-143A4910E794}"/>
              </a:ext>
            </a:extLst>
          </p:cNvPr>
          <p:cNvSpPr>
            <a:spLocks noChangeArrowheads="1"/>
          </p:cNvSpPr>
          <p:nvPr/>
        </p:nvSpPr>
        <p:spPr bwMode="auto">
          <a:xfrm>
            <a:off x="5114925" y="3244850"/>
            <a:ext cx="1962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NZ" altLang="en-US" sz="1800">
                <a:solidFill>
                  <a:prstClr val="black"/>
                </a:solidFill>
                <a:cs typeface="Arial" panose="020B0604020202020204" pitchFamily="34" charset="0"/>
              </a:rPr>
              <a:t>Neurotransmitters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0513A947-BFCF-442A-B156-A3D949BA7CFA}"/>
              </a:ext>
            </a:extLst>
          </p:cNvPr>
          <p:cNvSpPr>
            <a:spLocks noGrp="1"/>
          </p:cNvSpPr>
          <p:nvPr>
            <p:ph type="title" idx="4294967295"/>
          </p:nvPr>
        </p:nvSpPr>
        <p:spPr/>
        <p:txBody>
          <a:bodyPr/>
          <a:lstStyle/>
          <a:p>
            <a:r>
              <a:rPr lang="en-US" altLang="en-US"/>
              <a:t>MEDICAL MYSTERIES 2 </a:t>
            </a:r>
            <a:endParaRPr lang="en-NZ" altLang="en-US"/>
          </a:p>
        </p:txBody>
      </p:sp>
      <p:pic>
        <p:nvPicPr>
          <p:cNvPr id="20483" name="Content Placeholder 5" descr="shadow optical illusion">
            <a:extLst>
              <a:ext uri="{FF2B5EF4-FFF2-40B4-BE49-F238E27FC236}">
                <a16:creationId xmlns:a16="http://schemas.microsoft.com/office/drawing/2014/main" xmlns="" id="{9EEFB18F-6D89-41E0-941B-3C44551D3C18}"/>
              </a:ext>
            </a:extLst>
          </p:cNvP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529014" y="1868489"/>
            <a:ext cx="5133975" cy="39909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A733161-60BA-4982-8DBA-37B4B803A0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1955959"/>
            <a:ext cx="10058400" cy="3803332"/>
          </a:xfrm>
        </p:spPr>
      </p:pic>
    </p:spTree>
    <p:extLst>
      <p:ext uri="{BB962C8B-B14F-4D97-AF65-F5344CB8AC3E}">
        <p14:creationId xmlns:p14="http://schemas.microsoft.com/office/powerpoint/2010/main" val="3679543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52D0ED15-094A-4347-A26F-F4A8B1954051}"/>
              </a:ext>
            </a:extLst>
          </p:cNvPr>
          <p:cNvSpPr>
            <a:spLocks noGrp="1"/>
          </p:cNvSpPr>
          <p:nvPr>
            <p:ph type="title"/>
          </p:nvPr>
        </p:nvSpPr>
        <p:spPr>
          <a:xfrm flipV="1">
            <a:off x="3216275" y="333375"/>
            <a:ext cx="4464050" cy="44450"/>
          </a:xfrm>
        </p:spPr>
        <p:txBody>
          <a:bodyPr/>
          <a:lstStyle/>
          <a:p>
            <a:endParaRPr lang="en-NZ" altLang="en-US"/>
          </a:p>
        </p:txBody>
      </p:sp>
      <p:pic>
        <p:nvPicPr>
          <p:cNvPr id="21507" name="Content Placeholder 3" descr="shadow optical illusion">
            <a:extLst>
              <a:ext uri="{FF2B5EF4-FFF2-40B4-BE49-F238E27FC236}">
                <a16:creationId xmlns:a16="http://schemas.microsoft.com/office/drawing/2014/main" xmlns="" id="{3E9FDA85-9309-49B6-BF79-089B7B1551B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529014" y="1868489"/>
            <a:ext cx="5133975" cy="39909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E3A9821D-2D5C-4C95-B0F3-1C332D956049}"/>
              </a:ext>
            </a:extLst>
          </p:cNvPr>
          <p:cNvSpPr>
            <a:spLocks noGrp="1"/>
          </p:cNvSpPr>
          <p:nvPr>
            <p:ph type="title" idx="4294967295"/>
          </p:nvPr>
        </p:nvSpPr>
        <p:spPr/>
        <p:txBody>
          <a:bodyPr/>
          <a:lstStyle/>
          <a:p>
            <a:endParaRPr lang="en-NZ" altLang="en-US" sz="3200"/>
          </a:p>
        </p:txBody>
      </p:sp>
      <p:pic>
        <p:nvPicPr>
          <p:cNvPr id="22531" name="Content Placeholder 4" descr="shadow optical illusion">
            <a:extLst>
              <a:ext uri="{FF2B5EF4-FFF2-40B4-BE49-F238E27FC236}">
                <a16:creationId xmlns:a16="http://schemas.microsoft.com/office/drawing/2014/main" xmlns="" id="{CCC4F2A8-5B60-4336-B834-EC852F10FDFC}"/>
              </a:ext>
            </a:extLst>
          </p:cNvP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529014" y="1868489"/>
            <a:ext cx="5133975" cy="39909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A805BC9F-824A-4F38-898D-318A8FB0E1C9}"/>
              </a:ext>
            </a:extLst>
          </p:cNvPr>
          <p:cNvSpPr>
            <a:spLocks noGrp="1"/>
          </p:cNvSpPr>
          <p:nvPr>
            <p:ph type="title"/>
          </p:nvPr>
        </p:nvSpPr>
        <p:spPr/>
        <p:txBody>
          <a:bodyPr/>
          <a:lstStyle/>
          <a:p>
            <a:r>
              <a:rPr lang="en-US" altLang="en-US"/>
              <a:t>MEDICAL MYSTERIES EXPLAINED</a:t>
            </a:r>
          </a:p>
        </p:txBody>
      </p:sp>
      <p:sp>
        <p:nvSpPr>
          <p:cNvPr id="23555" name="Content Placeholder 2">
            <a:extLst>
              <a:ext uri="{FF2B5EF4-FFF2-40B4-BE49-F238E27FC236}">
                <a16:creationId xmlns:a16="http://schemas.microsoft.com/office/drawing/2014/main" xmlns="" id="{8A468FCD-4EBC-4233-B7CF-A79560DE706D}"/>
              </a:ext>
            </a:extLst>
          </p:cNvPr>
          <p:cNvSpPr>
            <a:spLocks noGrp="1"/>
          </p:cNvSpPr>
          <p:nvPr>
            <p:ph idx="1"/>
          </p:nvPr>
        </p:nvSpPr>
        <p:spPr/>
        <p:txBody>
          <a:bodyPr/>
          <a:lstStyle/>
          <a:p>
            <a:pPr algn="ctr">
              <a:buFont typeface="Arial" panose="020B0604020202020204" pitchFamily="34" charset="0"/>
              <a:buNone/>
            </a:pPr>
            <a:endParaRPr lang="en-US" altLang="en-US" sz="4000" b="1"/>
          </a:p>
          <a:p>
            <a:pPr algn="ctr">
              <a:buFont typeface="Arial" panose="020B0604020202020204" pitchFamily="34" charset="0"/>
              <a:buNone/>
            </a:pPr>
            <a:endParaRPr lang="en-US" altLang="en-US" sz="4000" b="1"/>
          </a:p>
          <a:p>
            <a:pPr algn="ctr">
              <a:buFont typeface="Arial" panose="020B0604020202020204" pitchFamily="34" charset="0"/>
              <a:buNone/>
            </a:pPr>
            <a:r>
              <a:rPr lang="en-US" altLang="en-US" sz="4000" b="1"/>
              <a:t>PAIN (&amp; VISION) AS OUTPUTS OF THE BRAIN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92181FAE-B4C8-4BC0-A3BA-3D9F50938F8F}"/>
              </a:ext>
            </a:extLst>
          </p:cNvPr>
          <p:cNvSpPr>
            <a:spLocks noGrp="1"/>
          </p:cNvSpPr>
          <p:nvPr>
            <p:ph type="title"/>
          </p:nvPr>
        </p:nvSpPr>
        <p:spPr>
          <a:xfrm>
            <a:off x="1952625" y="214313"/>
            <a:ext cx="8229600" cy="1357312"/>
          </a:xfrm>
        </p:spPr>
        <p:txBody>
          <a:bodyPr/>
          <a:lstStyle/>
          <a:p>
            <a:r>
              <a:rPr lang="en-NZ" altLang="en-US" sz="3600" b="1">
                <a:solidFill>
                  <a:srgbClr val="002060"/>
                </a:solidFill>
              </a:rPr>
              <a:t>Pain Perception is Normally Distributed</a:t>
            </a:r>
            <a:br>
              <a:rPr lang="en-NZ" altLang="en-US" sz="3600" b="1">
                <a:solidFill>
                  <a:srgbClr val="002060"/>
                </a:solidFill>
              </a:rPr>
            </a:br>
            <a:r>
              <a:rPr lang="en-NZ" altLang="en-US" sz="1600"/>
              <a:t> </a:t>
            </a:r>
            <a:r>
              <a:rPr lang="en-NZ" altLang="en-US" sz="1600" u="sng"/>
              <a:t>Diatchenko  et al</a:t>
            </a:r>
            <a:r>
              <a:rPr lang="en-NZ" altLang="en-US" sz="1600"/>
              <a:t>: </a:t>
            </a:r>
            <a:r>
              <a:rPr lang="en-NZ" altLang="en-US" sz="1600" i="1"/>
              <a:t>Human Molecular Genetics</a:t>
            </a:r>
            <a:r>
              <a:rPr lang="en-NZ" altLang="en-US" sz="1600"/>
              <a:t>, 2005, Vol. 14, No. 1; pp 135–143</a:t>
            </a:r>
          </a:p>
        </p:txBody>
      </p:sp>
      <p:pic>
        <p:nvPicPr>
          <p:cNvPr id="24579" name="Picture 2">
            <a:extLst>
              <a:ext uri="{FF2B5EF4-FFF2-40B4-BE49-F238E27FC236}">
                <a16:creationId xmlns:a16="http://schemas.microsoft.com/office/drawing/2014/main" xmlns="" id="{B6181861-FED9-45C5-8CD4-6180D11D54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09938" y="1857376"/>
            <a:ext cx="5643562" cy="4786313"/>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7CC85D17-0F76-49BD-90A3-7CEA6938E5D7}"/>
              </a:ext>
            </a:extLst>
          </p:cNvPr>
          <p:cNvSpPr>
            <a:spLocks noGrp="1"/>
          </p:cNvSpPr>
          <p:nvPr>
            <p:ph type="title"/>
          </p:nvPr>
        </p:nvSpPr>
        <p:spPr>
          <a:xfrm>
            <a:off x="1524000" y="1"/>
            <a:ext cx="9144000" cy="765175"/>
          </a:xfrm>
        </p:spPr>
        <p:txBody>
          <a:bodyPr>
            <a:normAutofit/>
          </a:bodyPr>
          <a:lstStyle/>
          <a:p>
            <a:pPr>
              <a:defRPr/>
            </a:pPr>
            <a:r>
              <a:rPr lang="en-NZ" b="1" dirty="0">
                <a:solidFill>
                  <a:schemeClr val="accent6">
                    <a:lumMod val="75000"/>
                  </a:schemeClr>
                </a:solidFill>
              </a:rPr>
              <a:t> </a:t>
            </a:r>
            <a:endParaRPr lang="en-NZ" altLang="en-US" dirty="0"/>
          </a:p>
        </p:txBody>
      </p:sp>
      <p:pic>
        <p:nvPicPr>
          <p:cNvPr id="26627" name="Picture 2">
            <a:extLst>
              <a:ext uri="{FF2B5EF4-FFF2-40B4-BE49-F238E27FC236}">
                <a16:creationId xmlns:a16="http://schemas.microsoft.com/office/drawing/2014/main" xmlns="" id="{5990AA5D-801A-49FF-96C8-791590ED4B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9" y="0"/>
            <a:ext cx="8281987"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xmlns="" id="{91422CCC-E031-411B-B7C1-E4B548ED8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285751"/>
            <a:ext cx="49720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a:extLst>
              <a:ext uri="{FF2B5EF4-FFF2-40B4-BE49-F238E27FC236}">
                <a16:creationId xmlns:a16="http://schemas.microsoft.com/office/drawing/2014/main" xmlns="" id="{3AA722BB-E237-4708-9DA6-FAE9E6898E72}"/>
              </a:ext>
            </a:extLst>
          </p:cNvPr>
          <p:cNvSpPr>
            <a:spLocks noChangeArrowheads="1"/>
          </p:cNvSpPr>
          <p:nvPr/>
        </p:nvSpPr>
        <p:spPr bwMode="auto">
          <a:xfrm>
            <a:off x="1952626" y="3929064"/>
            <a:ext cx="4500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Cortical and sub-cortical regions involved in pain perception, their inter-connectivity and ascending pathways. Locations of brain regions involved in pain perception are color-coded in a schematic drawing and in an example MRI. (a) Schematic shows the regions, their inter-connectivity</a:t>
            </a:r>
          </a:p>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and afferent pathways.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xmlns="" id="{22A54D00-1769-4659-BAC7-9EE5B6238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0"/>
            <a:ext cx="5929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xmlns="" id="{8A35E17E-959F-4BFC-AB7A-69EF4B93FDB0}"/>
              </a:ext>
            </a:extLst>
          </p:cNvPr>
          <p:cNvSpPr>
            <a:spLocks noChangeArrowheads="1"/>
          </p:cNvSpPr>
          <p:nvPr/>
        </p:nvSpPr>
        <p:spPr bwMode="auto">
          <a:xfrm>
            <a:off x="7381875" y="1643063"/>
            <a:ext cx="29289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The Descending Pain Modulatory System</a:t>
            </a:r>
          </a:p>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NCF (nucleus cuneiformis); PAG (periaqueductal gray); DLPT (dorsolateral</a:t>
            </a:r>
          </a:p>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pontine tegmentum); ACC (anterior cingulated cortex); +/ indicates</a:t>
            </a:r>
          </a:p>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both pro- and anti- nociceptive influences, respectively.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xmlns="" id="{A7BE7FE3-2251-4B19-B2B9-2F6CBA61B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260351"/>
            <a:ext cx="48101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a:extLst>
              <a:ext uri="{FF2B5EF4-FFF2-40B4-BE49-F238E27FC236}">
                <a16:creationId xmlns:a16="http://schemas.microsoft.com/office/drawing/2014/main" xmlns="" id="{780CC342-F5C0-4A82-BBAD-6DAE2BF3B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4652963"/>
            <a:ext cx="78486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a:extLst>
              <a:ext uri="{FF2B5EF4-FFF2-40B4-BE49-F238E27FC236}">
                <a16:creationId xmlns:a16="http://schemas.microsoft.com/office/drawing/2014/main" xmlns="" id="{02B7BA87-29E2-438C-A73F-B70FED8E442D}"/>
              </a:ext>
            </a:extLst>
          </p:cNvPr>
          <p:cNvSpPr txBox="1">
            <a:spLocks noChangeArrowheads="1"/>
          </p:cNvSpPr>
          <p:nvPr/>
        </p:nvSpPr>
        <p:spPr bwMode="auto">
          <a:xfrm>
            <a:off x="1524000" y="6308725"/>
            <a:ext cx="9031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fontAlgn="base">
              <a:spcBef>
                <a:spcPct val="0"/>
              </a:spcBef>
              <a:spcAft>
                <a:spcPct val="0"/>
              </a:spcAft>
              <a:buNone/>
            </a:pPr>
            <a:r>
              <a:rPr lang="en-NZ" altLang="en-US" sz="1800">
                <a:solidFill>
                  <a:prstClr val="black"/>
                </a:solidFill>
                <a:cs typeface="Arial" panose="020B0604020202020204" pitchFamily="34" charset="0"/>
              </a:rPr>
              <a:t>(Yunus, 2007, 341) Also – non-cardiac chest pain; chronic abdominal / pelvic pain; vulvodynia</a:t>
            </a:r>
            <a:endParaRPr lang="en-GB" altLang="en-US" sz="1800">
              <a:solidFill>
                <a:prstClr val="black"/>
              </a:solidFill>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5C2DDAC1-FE0A-4543-B77A-BCB2DA689F86}"/>
              </a:ext>
            </a:extLst>
          </p:cNvPr>
          <p:cNvSpPr>
            <a:spLocks noGrp="1"/>
          </p:cNvSpPr>
          <p:nvPr>
            <p:ph type="title"/>
          </p:nvPr>
        </p:nvSpPr>
        <p:spPr/>
        <p:txBody>
          <a:bodyPr/>
          <a:lstStyle/>
          <a:p>
            <a:r>
              <a:rPr lang="en-NZ" altLang="en-US" sz="4000" b="1">
                <a:solidFill>
                  <a:srgbClr val="FF0000"/>
                </a:solidFill>
              </a:rPr>
              <a:t>Chronic Pain in Muscular Dystrophies</a:t>
            </a:r>
          </a:p>
        </p:txBody>
      </p:sp>
      <p:sp>
        <p:nvSpPr>
          <p:cNvPr id="30723" name="Content Placeholder 2">
            <a:extLst>
              <a:ext uri="{FF2B5EF4-FFF2-40B4-BE49-F238E27FC236}">
                <a16:creationId xmlns:a16="http://schemas.microsoft.com/office/drawing/2014/main" xmlns="" id="{2168ACAC-B65A-4712-B1F7-9B5BEDFE6218}"/>
              </a:ext>
            </a:extLst>
          </p:cNvPr>
          <p:cNvSpPr>
            <a:spLocks noGrp="1"/>
          </p:cNvSpPr>
          <p:nvPr>
            <p:ph idx="1"/>
          </p:nvPr>
        </p:nvSpPr>
        <p:spPr>
          <a:xfrm>
            <a:off x="1981200" y="1600200"/>
            <a:ext cx="8229600" cy="5257800"/>
          </a:xfrm>
        </p:spPr>
        <p:txBody>
          <a:bodyPr/>
          <a:lstStyle/>
          <a:p>
            <a:r>
              <a:rPr lang="en-NZ" altLang="en-US"/>
              <a:t>Common</a:t>
            </a:r>
          </a:p>
          <a:p>
            <a:r>
              <a:rPr lang="en-NZ" altLang="en-US"/>
              <a:t>Differences in different types</a:t>
            </a:r>
          </a:p>
          <a:p>
            <a:r>
              <a:rPr lang="en-NZ" altLang="en-US"/>
              <a:t>More research needed into types of pain, &amp; their treatment</a:t>
            </a:r>
          </a:p>
          <a:p>
            <a:endParaRPr lang="en-NZ" altLang="en-US"/>
          </a:p>
          <a:p>
            <a:endParaRPr lang="en-NZ"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D5035ACB-BE8A-4D07-B62D-0A63556586DA}"/>
              </a:ext>
            </a:extLst>
          </p:cNvPr>
          <p:cNvSpPr>
            <a:spLocks noGrp="1"/>
          </p:cNvSpPr>
          <p:nvPr>
            <p:ph type="title"/>
          </p:nvPr>
        </p:nvSpPr>
        <p:spPr>
          <a:xfrm>
            <a:off x="1981200" y="0"/>
            <a:ext cx="8229600" cy="692150"/>
          </a:xfrm>
        </p:spPr>
        <p:txBody>
          <a:bodyPr/>
          <a:lstStyle/>
          <a:p>
            <a:r>
              <a:rPr lang="en-NZ" altLang="en-US" sz="4000" b="1">
                <a:solidFill>
                  <a:srgbClr val="FF0000"/>
                </a:solidFill>
              </a:rPr>
              <a:t>Chronic Pain in Muscular Dystrophies</a:t>
            </a:r>
          </a:p>
        </p:txBody>
      </p:sp>
      <p:sp>
        <p:nvSpPr>
          <p:cNvPr id="3" name="Content Placeholder 2">
            <a:extLst>
              <a:ext uri="{FF2B5EF4-FFF2-40B4-BE49-F238E27FC236}">
                <a16:creationId xmlns:a16="http://schemas.microsoft.com/office/drawing/2014/main" xmlns="" id="{60D40283-50FC-4B81-9873-CA7303EE6947}"/>
              </a:ext>
            </a:extLst>
          </p:cNvPr>
          <p:cNvSpPr>
            <a:spLocks noGrp="1"/>
          </p:cNvSpPr>
          <p:nvPr>
            <p:ph idx="1"/>
          </p:nvPr>
        </p:nvSpPr>
        <p:spPr>
          <a:xfrm>
            <a:off x="1524000" y="549276"/>
            <a:ext cx="9144000" cy="6308725"/>
          </a:xfrm>
        </p:spPr>
        <p:txBody>
          <a:bodyPr/>
          <a:lstStyle/>
          <a:p>
            <a:pPr marL="0" indent="0" algn="ctr">
              <a:buNone/>
              <a:defRPr/>
            </a:pPr>
            <a:r>
              <a:rPr lang="en-NZ" sz="3600" b="1" dirty="0">
                <a:solidFill>
                  <a:srgbClr val="FF0000"/>
                </a:solidFill>
              </a:rPr>
              <a:t>Types of Chronic Pain:</a:t>
            </a:r>
            <a:endParaRPr lang="en-NZ" sz="3600" dirty="0"/>
          </a:p>
          <a:p>
            <a:pPr>
              <a:defRPr/>
            </a:pPr>
            <a:r>
              <a:rPr lang="en-NZ" u="sng" dirty="0"/>
              <a:t>Nociceptive</a:t>
            </a:r>
            <a:r>
              <a:rPr lang="en-NZ" dirty="0"/>
              <a:t> – postural (immobility) &amp; muscle spasm </a:t>
            </a:r>
            <a:r>
              <a:rPr lang="en-NZ" dirty="0">
                <a:sym typeface="Wingdings" panose="05000000000000000000" pitchFamily="2" charset="2"/>
              </a:rPr>
              <a:t></a:t>
            </a:r>
            <a:r>
              <a:rPr lang="en-NZ" dirty="0"/>
              <a:t> dull muscular ache: </a:t>
            </a:r>
          </a:p>
          <a:p>
            <a:pPr lvl="1">
              <a:defRPr/>
            </a:pPr>
            <a:r>
              <a:rPr lang="en-NZ" dirty="0"/>
              <a:t>Constant low level exercise in dystrophic mouse muscle </a:t>
            </a:r>
            <a:r>
              <a:rPr lang="en-NZ" dirty="0">
                <a:sym typeface="Wingdings" panose="05000000000000000000" pitchFamily="2" charset="2"/>
              </a:rPr>
              <a:t> damage (necrosis)</a:t>
            </a:r>
          </a:p>
          <a:p>
            <a:pPr lvl="1">
              <a:defRPr/>
            </a:pPr>
            <a:r>
              <a:rPr lang="en-NZ" dirty="0">
                <a:sym typeface="Wingdings" panose="05000000000000000000" pitchFamily="2" charset="2"/>
              </a:rPr>
              <a:t>Significant decrease in tetanic &amp; twitch/tension contraction time</a:t>
            </a:r>
          </a:p>
          <a:p>
            <a:pPr lvl="1">
              <a:defRPr/>
            </a:pPr>
            <a:r>
              <a:rPr lang="en-NZ" dirty="0">
                <a:sym typeface="Wingdings" panose="05000000000000000000" pitchFamily="2" charset="2"/>
              </a:rPr>
              <a:t>Concentric injury  slow oxidative fibre damage</a:t>
            </a:r>
          </a:p>
          <a:p>
            <a:pPr lvl="1">
              <a:defRPr/>
            </a:pPr>
            <a:r>
              <a:rPr lang="en-NZ" dirty="0">
                <a:sym typeface="Wingdings" panose="05000000000000000000" pitchFamily="2" charset="2"/>
              </a:rPr>
              <a:t>Eccentric injury  fast glycolytic fibre damage</a:t>
            </a:r>
          </a:p>
          <a:p>
            <a:pPr lvl="1">
              <a:defRPr/>
            </a:pPr>
            <a:r>
              <a:rPr lang="en-NZ" dirty="0">
                <a:sym typeface="Wingdings" panose="05000000000000000000" pitchFamily="2" charset="2"/>
              </a:rPr>
              <a:t>Also - ? ischaemia?</a:t>
            </a:r>
            <a:endParaRPr lang="en-NZ" dirty="0"/>
          </a:p>
          <a:p>
            <a:pPr>
              <a:defRPr/>
            </a:pPr>
            <a:r>
              <a:rPr lang="en-NZ" u="sng" dirty="0" err="1"/>
              <a:t>Nociplastic</a:t>
            </a:r>
            <a:r>
              <a:rPr lang="en-NZ" dirty="0"/>
              <a:t> (chronic musculoskeletal pain disorder)</a:t>
            </a:r>
          </a:p>
          <a:p>
            <a:pPr>
              <a:defRPr/>
            </a:pPr>
            <a:r>
              <a:rPr lang="en-NZ" dirty="0"/>
              <a:t>? </a:t>
            </a:r>
            <a:r>
              <a:rPr lang="en-NZ" u="sng" dirty="0"/>
              <a:t>Neuropathic</a:t>
            </a:r>
          </a:p>
          <a:p>
            <a:pPr>
              <a:defRPr/>
            </a:pPr>
            <a:endParaRPr lang="en-N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41C93-ACEB-4986-A102-7A332A54797D}"/>
              </a:ext>
            </a:extLst>
          </p:cNvPr>
          <p:cNvSpPr>
            <a:spLocks noGrp="1"/>
          </p:cNvSpPr>
          <p:nvPr>
            <p:ph type="title"/>
          </p:nvPr>
        </p:nvSpPr>
        <p:spPr/>
        <p:txBody>
          <a:bodyPr/>
          <a:lstStyle/>
          <a:p>
            <a:r>
              <a:rPr lang="en-NZ" dirty="0"/>
              <a:t>Our Service</a:t>
            </a:r>
          </a:p>
        </p:txBody>
      </p:sp>
      <p:sp>
        <p:nvSpPr>
          <p:cNvPr id="3" name="Content Placeholder 2">
            <a:extLst>
              <a:ext uri="{FF2B5EF4-FFF2-40B4-BE49-F238E27FC236}">
                <a16:creationId xmlns:a16="http://schemas.microsoft.com/office/drawing/2014/main" xmlns="" id="{30EB0947-C7CB-43EF-9057-B498B6001D99}"/>
              </a:ext>
            </a:extLst>
          </p:cNvPr>
          <p:cNvSpPr>
            <a:spLocks noGrp="1"/>
          </p:cNvSpPr>
          <p:nvPr>
            <p:ph idx="1"/>
          </p:nvPr>
        </p:nvSpPr>
        <p:spPr/>
        <p:txBody>
          <a:bodyPr>
            <a:normAutofit lnSpcReduction="10000"/>
          </a:bodyPr>
          <a:lstStyle/>
          <a:p>
            <a:pPr marL="0" indent="0">
              <a:buNone/>
            </a:pPr>
            <a:r>
              <a:rPr lang="en-NZ" dirty="0"/>
              <a:t>An </a:t>
            </a:r>
            <a:r>
              <a:rPr lang="en-NZ" b="1" dirty="0"/>
              <a:t>interdisciplinary</a:t>
            </a:r>
            <a:r>
              <a:rPr lang="en-NZ" dirty="0"/>
              <a:t> approach, tailored to meet the complex needs of individuals with chronic pain.</a:t>
            </a:r>
          </a:p>
          <a:p>
            <a:pPr marL="0" indent="0">
              <a:buNone/>
            </a:pPr>
            <a:r>
              <a:rPr lang="en-NZ" b="1" dirty="0"/>
              <a:t>Our key objectives include:</a:t>
            </a:r>
            <a:endParaRPr lang="en-NZ" dirty="0"/>
          </a:p>
          <a:p>
            <a:pPr>
              <a:buFont typeface="Wingdings" panose="05000000000000000000" pitchFamily="2" charset="2"/>
              <a:buChar char="v"/>
            </a:pPr>
            <a:r>
              <a:rPr lang="en-NZ" dirty="0"/>
              <a:t>To improve understanding of chronic pain</a:t>
            </a:r>
          </a:p>
          <a:p>
            <a:pPr>
              <a:buFont typeface="Wingdings" panose="05000000000000000000" pitchFamily="2" charset="2"/>
              <a:buChar char="v"/>
            </a:pPr>
            <a:r>
              <a:rPr lang="en-NZ" dirty="0"/>
              <a:t>To maximise individual functioning and enhance quality of life</a:t>
            </a:r>
          </a:p>
          <a:p>
            <a:pPr>
              <a:buFont typeface="Wingdings" panose="05000000000000000000" pitchFamily="2" charset="2"/>
              <a:buChar char="v"/>
            </a:pPr>
            <a:r>
              <a:rPr lang="en-NZ" dirty="0"/>
              <a:t>To promote self-management to increase personal skills and productive activity</a:t>
            </a:r>
          </a:p>
          <a:p>
            <a:endParaRPr lang="en-NZ" dirty="0"/>
          </a:p>
          <a:p>
            <a:r>
              <a:rPr lang="en-NZ" dirty="0"/>
              <a:t>Pain Management involves learning different ways of thinking and acting so that pain interferes less with life.  A </a:t>
            </a:r>
            <a:r>
              <a:rPr lang="en-NZ" b="1" dirty="0"/>
              <a:t>self-management</a:t>
            </a:r>
            <a:r>
              <a:rPr lang="en-NZ" dirty="0"/>
              <a:t> approach requires an individual to play an active role in their pain management, and </a:t>
            </a:r>
            <a:r>
              <a:rPr lang="en-NZ" b="1" dirty="0"/>
              <a:t>emphasises an improvement in quality of life and function, rather than a cure</a:t>
            </a:r>
            <a:r>
              <a:rPr lang="en-NZ" dirty="0"/>
              <a:t>.</a:t>
            </a:r>
          </a:p>
          <a:p>
            <a:endParaRPr lang="en-NZ" dirty="0"/>
          </a:p>
        </p:txBody>
      </p:sp>
    </p:spTree>
    <p:extLst>
      <p:ext uri="{BB962C8B-B14F-4D97-AF65-F5344CB8AC3E}">
        <p14:creationId xmlns:p14="http://schemas.microsoft.com/office/powerpoint/2010/main" val="3397739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3BFD345D-D9DA-4F98-A9FF-A89B1226AC73}"/>
              </a:ext>
            </a:extLst>
          </p:cNvPr>
          <p:cNvSpPr>
            <a:spLocks noGrp="1"/>
          </p:cNvSpPr>
          <p:nvPr>
            <p:ph type="title"/>
          </p:nvPr>
        </p:nvSpPr>
        <p:spPr>
          <a:xfrm>
            <a:off x="1981200" y="1"/>
            <a:ext cx="8229600" cy="1484313"/>
          </a:xfrm>
        </p:spPr>
        <p:txBody>
          <a:bodyPr/>
          <a:lstStyle/>
          <a:p>
            <a:pPr>
              <a:defRPr/>
            </a:pPr>
            <a:r>
              <a:rPr lang="en-US" altLang="en-US" b="1" dirty="0">
                <a:solidFill>
                  <a:schemeClr val="accent6">
                    <a:lumMod val="75000"/>
                  </a:schemeClr>
                </a:solidFill>
              </a:rPr>
              <a:t>BIOMEDICAL MANAGEMENT– KEY POINTS</a:t>
            </a:r>
            <a:endParaRPr lang="en-NZ" altLang="en-US" b="1" dirty="0">
              <a:solidFill>
                <a:schemeClr val="accent6">
                  <a:lumMod val="75000"/>
                </a:schemeClr>
              </a:solidFill>
            </a:endParaRPr>
          </a:p>
        </p:txBody>
      </p:sp>
      <p:sp>
        <p:nvSpPr>
          <p:cNvPr id="32771" name="Content Placeholder 2">
            <a:extLst>
              <a:ext uri="{FF2B5EF4-FFF2-40B4-BE49-F238E27FC236}">
                <a16:creationId xmlns:a16="http://schemas.microsoft.com/office/drawing/2014/main" xmlns="" id="{67F1E01A-1EE8-40FF-A49B-27B9D3145C8A}"/>
              </a:ext>
            </a:extLst>
          </p:cNvPr>
          <p:cNvSpPr>
            <a:spLocks noGrp="1"/>
          </p:cNvSpPr>
          <p:nvPr>
            <p:ph idx="1"/>
          </p:nvPr>
        </p:nvSpPr>
        <p:spPr>
          <a:xfrm>
            <a:off x="1524000" y="1628776"/>
            <a:ext cx="9144000" cy="5229225"/>
          </a:xfrm>
        </p:spPr>
        <p:txBody>
          <a:bodyPr/>
          <a:lstStyle/>
          <a:p>
            <a:r>
              <a:rPr lang="en-NZ" altLang="en-US" sz="3600"/>
              <a:t>Empirical</a:t>
            </a:r>
          </a:p>
          <a:p>
            <a:r>
              <a:rPr lang="en-NZ" altLang="en-US" sz="3600"/>
              <a:t>Nor-adrenergic ADs &amp; gabapentinoids</a:t>
            </a:r>
          </a:p>
          <a:p>
            <a:r>
              <a:rPr lang="en-NZ" altLang="en-US" sz="3600"/>
              <a:t>Limited Role of Opioids</a:t>
            </a:r>
          </a:p>
          <a:p>
            <a:r>
              <a:rPr lang="en-NZ" altLang="en-US" sz="3600"/>
              <a:t>Analgesic Report Card:  C minus       </a:t>
            </a:r>
            <a:r>
              <a:rPr lang="en-NZ" altLang="en-US" sz="3600">
                <a:sym typeface="Wingdings" panose="05000000000000000000" pitchFamily="2" charset="2"/>
              </a:rPr>
              <a:t></a:t>
            </a:r>
          </a:p>
          <a:p>
            <a:r>
              <a:rPr lang="en-NZ" altLang="en-US" sz="3600">
                <a:sym typeface="Wingdings" panose="05000000000000000000" pitchFamily="2" charset="2"/>
              </a:rPr>
              <a:t>Interdisciplinary pain self-management essential (could include CBT, exercise)</a:t>
            </a:r>
          </a:p>
          <a:p>
            <a:r>
              <a:rPr lang="en-NZ" altLang="en-US" sz="3600">
                <a:sym typeface="Wingdings" panose="05000000000000000000" pitchFamily="2" charset="2"/>
              </a:rPr>
              <a:t>Ie, Biopsychosocial (socio-psycho-biomedical) model</a:t>
            </a:r>
            <a:endParaRPr lang="en-NZ" altLang="en-US" sz="3600"/>
          </a:p>
          <a:p>
            <a:endParaRPr lang="en-NZ" altLang="en-US" sz="3600"/>
          </a:p>
          <a:p>
            <a:endParaRPr lang="en-NZ" altLang="en-US" sz="3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78F90D19-7E50-4FE8-B5B7-13D5A459741A}"/>
              </a:ext>
            </a:extLst>
          </p:cNvPr>
          <p:cNvSpPr>
            <a:spLocks noGrp="1"/>
          </p:cNvSpPr>
          <p:nvPr>
            <p:ph type="title"/>
          </p:nvPr>
        </p:nvSpPr>
        <p:spPr/>
        <p:txBody>
          <a:bodyPr/>
          <a:lstStyle/>
          <a:p>
            <a:r>
              <a:rPr lang="en-NZ" altLang="en-US" b="1">
                <a:solidFill>
                  <a:srgbClr val="002060"/>
                </a:solidFill>
              </a:rPr>
              <a:t>Drug Treatment of Chronic Pain – Principles</a:t>
            </a:r>
          </a:p>
        </p:txBody>
      </p:sp>
      <p:sp>
        <p:nvSpPr>
          <p:cNvPr id="33795" name="Content Placeholder 2">
            <a:extLst>
              <a:ext uri="{FF2B5EF4-FFF2-40B4-BE49-F238E27FC236}">
                <a16:creationId xmlns:a16="http://schemas.microsoft.com/office/drawing/2014/main" xmlns="" id="{CA76075C-AEAE-4D27-ABD2-D86E560EB892}"/>
              </a:ext>
            </a:extLst>
          </p:cNvPr>
          <p:cNvSpPr>
            <a:spLocks noGrp="1"/>
          </p:cNvSpPr>
          <p:nvPr>
            <p:ph idx="1"/>
          </p:nvPr>
        </p:nvSpPr>
        <p:spPr>
          <a:xfrm>
            <a:off x="1524000" y="1557338"/>
            <a:ext cx="9144000" cy="5300662"/>
          </a:xfrm>
        </p:spPr>
        <p:txBody>
          <a:bodyPr/>
          <a:lstStyle/>
          <a:p>
            <a:pPr marL="0" indent="0">
              <a:buNone/>
            </a:pPr>
            <a:r>
              <a:rPr lang="en-NZ" altLang="en-US" u="sng"/>
              <a:t>Moore A, Derry S, Eccleston C, Kalso E</a:t>
            </a:r>
            <a:r>
              <a:rPr lang="en-NZ" altLang="en-US"/>
              <a:t>: “Expect Analgesic Failure; Pursue Analgesic Success”.  </a:t>
            </a:r>
            <a:r>
              <a:rPr lang="en-NZ" altLang="en-US" i="1"/>
              <a:t>British Medical Journal</a:t>
            </a:r>
            <a:r>
              <a:rPr lang="en-NZ" altLang="en-US"/>
              <a:t>; BMJ 2013;346:f2690 (Published on-line 3 May 2013; print edition 08.06.13)</a:t>
            </a:r>
          </a:p>
          <a:p>
            <a:pPr marL="0" indent="0">
              <a:buNone/>
            </a:pPr>
            <a:r>
              <a:rPr lang="en-NZ" altLang="en-US"/>
              <a:t>Doi: </a:t>
            </a:r>
            <a:r>
              <a:rPr lang="en-NZ" altLang="en-US" u="sng">
                <a:hlinkClick r:id="rId2"/>
              </a:rPr>
              <a:t>http://dx.doi.org/10.1136/bmj.f2690</a:t>
            </a:r>
            <a:endParaRPr lang="en-NZ" altLang="en-US" u="sng"/>
          </a:p>
          <a:p>
            <a:pPr marL="0" indent="0">
              <a:buNone/>
            </a:pPr>
            <a:endParaRPr lang="en-NZ" altLang="en-US"/>
          </a:p>
          <a:p>
            <a:pPr marL="0" indent="0">
              <a:buNone/>
            </a:pPr>
            <a:r>
              <a:rPr lang="en-NZ" altLang="en-US"/>
              <a:t>See also </a:t>
            </a:r>
            <a:r>
              <a:rPr lang="en-NZ" altLang="en-US" u="sng"/>
              <a:t>R. Andrew Moore</a:t>
            </a:r>
            <a:r>
              <a:rPr lang="en-NZ" altLang="en-US"/>
              <a:t>: “Review.   What works for whom?  Determining the efficacy and harm of treatments for pain”; </a:t>
            </a:r>
            <a:r>
              <a:rPr lang="en-NZ" altLang="en-US" i="1"/>
              <a:t>Pain</a:t>
            </a:r>
            <a:r>
              <a:rPr lang="en-NZ" altLang="en-US"/>
              <a:t> 154 (2013) S77–S86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835AB4D7-2316-43EF-8E1D-81156E7F7731}"/>
              </a:ext>
            </a:extLst>
          </p:cNvPr>
          <p:cNvSpPr>
            <a:spLocks noGrp="1"/>
          </p:cNvSpPr>
          <p:nvPr>
            <p:ph type="title"/>
          </p:nvPr>
        </p:nvSpPr>
        <p:spPr>
          <a:xfrm>
            <a:off x="1981200" y="0"/>
            <a:ext cx="8229600" cy="692150"/>
          </a:xfrm>
        </p:spPr>
        <p:txBody>
          <a:bodyPr/>
          <a:lstStyle/>
          <a:p>
            <a:r>
              <a:rPr lang="en-NZ" altLang="en-US" b="1">
                <a:solidFill>
                  <a:srgbClr val="002060"/>
                </a:solidFill>
              </a:rPr>
              <a:t>Evidence for analgesic efficacy</a:t>
            </a:r>
          </a:p>
        </p:txBody>
      </p:sp>
      <p:sp>
        <p:nvSpPr>
          <p:cNvPr id="3" name="Content Placeholder 2">
            <a:extLst>
              <a:ext uri="{FF2B5EF4-FFF2-40B4-BE49-F238E27FC236}">
                <a16:creationId xmlns:a16="http://schemas.microsoft.com/office/drawing/2014/main" xmlns="" id="{7B37458A-F685-4A20-8EE2-4F517713D99F}"/>
              </a:ext>
            </a:extLst>
          </p:cNvPr>
          <p:cNvSpPr>
            <a:spLocks noGrp="1"/>
          </p:cNvSpPr>
          <p:nvPr>
            <p:ph idx="1"/>
          </p:nvPr>
        </p:nvSpPr>
        <p:spPr>
          <a:xfrm>
            <a:off x="1524000" y="765176"/>
            <a:ext cx="9144000" cy="6092825"/>
          </a:xfrm>
        </p:spPr>
        <p:txBody>
          <a:bodyPr/>
          <a:lstStyle/>
          <a:p>
            <a:pPr marL="0" indent="0">
              <a:buNone/>
              <a:defRPr/>
            </a:pPr>
            <a:r>
              <a:rPr lang="en-NZ" sz="2800" u="sng" dirty="0"/>
              <a:t>Evidence for analgesic efficacy</a:t>
            </a:r>
            <a:r>
              <a:rPr lang="en-NZ" sz="2800" dirty="0"/>
              <a:t> (those with a success rate &gt; 50%) in 4 types of pain </a:t>
            </a:r>
          </a:p>
          <a:p>
            <a:pPr marL="0" indent="0" algn="ctr">
              <a:buNone/>
              <a:defRPr/>
            </a:pPr>
            <a:r>
              <a:rPr lang="en-NZ" sz="2800" b="1" dirty="0">
                <a:solidFill>
                  <a:schemeClr val="tx2"/>
                </a:solidFill>
              </a:rPr>
              <a:t>(“success” = </a:t>
            </a:r>
            <a:r>
              <a:rPr lang="en-NZ" sz="2800" b="1" i="1" dirty="0">
                <a:solidFill>
                  <a:schemeClr val="tx2"/>
                </a:solidFill>
              </a:rPr>
              <a:t>50% or more pain reduction in 50% or more of those randomised to active drug</a:t>
            </a:r>
            <a:r>
              <a:rPr lang="en-NZ" sz="2800" b="1" dirty="0">
                <a:solidFill>
                  <a:schemeClr val="tx2"/>
                </a:solidFill>
              </a:rPr>
              <a:t>)</a:t>
            </a:r>
          </a:p>
          <a:p>
            <a:pPr>
              <a:defRPr/>
            </a:pPr>
            <a:r>
              <a:rPr lang="en-NZ" sz="2800" u="sng" dirty="0"/>
              <a:t>Acute postoperative pain</a:t>
            </a:r>
            <a:r>
              <a:rPr lang="en-NZ" sz="2800" dirty="0"/>
              <a:t> – only 4 of 10 analgesics. </a:t>
            </a:r>
          </a:p>
          <a:p>
            <a:pPr>
              <a:defRPr/>
            </a:pPr>
            <a:r>
              <a:rPr lang="en-NZ" sz="2800" u="sng" dirty="0"/>
              <a:t>Acute migraine</a:t>
            </a:r>
            <a:r>
              <a:rPr lang="en-NZ" sz="2800" dirty="0"/>
              <a:t> – only 1 of 6 medications</a:t>
            </a:r>
          </a:p>
          <a:p>
            <a:pPr>
              <a:defRPr/>
            </a:pPr>
            <a:r>
              <a:rPr lang="en-NZ" sz="2800" u="sng" dirty="0"/>
              <a:t>Chronic musculoskeletal pain</a:t>
            </a:r>
            <a:r>
              <a:rPr lang="en-NZ" sz="2800" dirty="0"/>
              <a:t> (osteoarthritis, chronic low back pain, fibromyalgia, ankylosing spondylitis) – none of 19 medications</a:t>
            </a:r>
          </a:p>
          <a:p>
            <a:pPr>
              <a:defRPr/>
            </a:pPr>
            <a:r>
              <a:rPr lang="en-NZ" sz="2800" u="sng" dirty="0"/>
              <a:t>Neuropathic pain</a:t>
            </a:r>
            <a:r>
              <a:rPr lang="en-NZ" sz="2800" dirty="0"/>
              <a:t> (painful diabetic neuropathy, post-herpetic neuralgia) – none of 9 medications</a:t>
            </a:r>
          </a:p>
          <a:p>
            <a:pPr marL="0" indent="0" algn="ctr">
              <a:buNone/>
              <a:defRPr/>
            </a:pPr>
            <a:r>
              <a:rPr lang="en-NZ" sz="2800" b="1" dirty="0">
                <a:solidFill>
                  <a:srgbClr val="FF0000"/>
                </a:solidFill>
              </a:rPr>
              <a:t>Message: Very sobering.  No Triumphalism.  Be realistic.  “Expect Analgesic Failure.” </a:t>
            </a:r>
          </a:p>
          <a:p>
            <a:pPr>
              <a:defRPr/>
            </a:pPr>
            <a:endParaRPr lang="en-NZ"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4BB573F9-3A3C-4457-842B-CF5D4F1BDD10}"/>
              </a:ext>
            </a:extLst>
          </p:cNvPr>
          <p:cNvSpPr>
            <a:spLocks noGrp="1"/>
          </p:cNvSpPr>
          <p:nvPr>
            <p:ph type="title"/>
          </p:nvPr>
        </p:nvSpPr>
        <p:spPr>
          <a:xfrm>
            <a:off x="1524000" y="0"/>
            <a:ext cx="9144000" cy="1125538"/>
          </a:xfrm>
        </p:spPr>
        <p:txBody>
          <a:bodyPr/>
          <a:lstStyle/>
          <a:p>
            <a:r>
              <a:rPr lang="en-NZ" altLang="en-US" b="1">
                <a:solidFill>
                  <a:srgbClr val="002060"/>
                </a:solidFill>
              </a:rPr>
              <a:t>Analgesia not normally distributed</a:t>
            </a:r>
          </a:p>
        </p:txBody>
      </p:sp>
      <p:sp>
        <p:nvSpPr>
          <p:cNvPr id="11267" name="Content Placeholder 2">
            <a:extLst>
              <a:ext uri="{FF2B5EF4-FFF2-40B4-BE49-F238E27FC236}">
                <a16:creationId xmlns:a16="http://schemas.microsoft.com/office/drawing/2014/main" xmlns="" id="{9EA5AB43-1820-45C0-80B0-A2772F233392}"/>
              </a:ext>
            </a:extLst>
          </p:cNvPr>
          <p:cNvSpPr>
            <a:spLocks noGrp="1"/>
          </p:cNvSpPr>
          <p:nvPr>
            <p:ph idx="1"/>
          </p:nvPr>
        </p:nvSpPr>
        <p:spPr>
          <a:xfrm>
            <a:off x="1524000" y="1196975"/>
            <a:ext cx="9144000" cy="4929188"/>
          </a:xfrm>
        </p:spPr>
        <p:txBody>
          <a:bodyPr/>
          <a:lstStyle/>
          <a:p>
            <a:pPr>
              <a:buFont typeface="Arial" charset="0"/>
              <a:buNone/>
              <a:defRPr/>
            </a:pPr>
            <a:r>
              <a:rPr lang="en-NZ" altLang="en-US" dirty="0"/>
              <a:t>   “</a:t>
            </a:r>
            <a:r>
              <a:rPr lang="en-NZ" altLang="en-US" i="1" dirty="0"/>
              <a:t>Pain relief is not normally distributed, but usually bimodal, being either very good (&gt; 50%) or poor (&lt; 15%)</a:t>
            </a:r>
            <a:r>
              <a:rPr lang="en-NZ" altLang="en-US" dirty="0"/>
              <a:t>.”    </a:t>
            </a:r>
          </a:p>
          <a:p>
            <a:pPr>
              <a:buFont typeface="Arial" charset="0"/>
              <a:buNone/>
              <a:defRPr/>
            </a:pPr>
            <a:endParaRPr lang="en-NZ" altLang="en-US" sz="1600" dirty="0"/>
          </a:p>
          <a:p>
            <a:pPr algn="ctr">
              <a:buFont typeface="Arial" charset="0"/>
              <a:buNone/>
              <a:defRPr/>
            </a:pPr>
            <a:r>
              <a:rPr lang="en-NZ" altLang="en-US" b="1" dirty="0">
                <a:solidFill>
                  <a:srgbClr val="7030A0"/>
                </a:solidFill>
              </a:rPr>
              <a:t>That is, any given analgesic tends to either: </a:t>
            </a:r>
          </a:p>
          <a:p>
            <a:pPr>
              <a:buFont typeface="Arial" charset="0"/>
              <a:buNone/>
              <a:defRPr/>
            </a:pPr>
            <a:endParaRPr lang="en-NZ" altLang="en-US" sz="1600" dirty="0"/>
          </a:p>
          <a:p>
            <a:pPr>
              <a:buFont typeface="Arial" charset="0"/>
              <a:buChar char="•"/>
              <a:defRPr/>
            </a:pPr>
            <a:r>
              <a:rPr lang="en-NZ" altLang="en-US" dirty="0"/>
              <a:t>Work quite well (but only in a small minority of patients – 10-15%); </a:t>
            </a:r>
          </a:p>
          <a:p>
            <a:pPr marL="0" indent="0" algn="ctr">
              <a:buNone/>
              <a:defRPr/>
            </a:pPr>
            <a:r>
              <a:rPr lang="en-NZ" altLang="en-US" b="1" dirty="0">
                <a:solidFill>
                  <a:srgbClr val="7030A0"/>
                </a:solidFill>
              </a:rPr>
              <a:t>or </a:t>
            </a:r>
          </a:p>
          <a:p>
            <a:pPr>
              <a:buFont typeface="Arial" charset="0"/>
              <a:buChar char="•"/>
              <a:defRPr/>
            </a:pPr>
            <a:r>
              <a:rPr lang="en-NZ" altLang="en-US" dirty="0"/>
              <a:t>Not work at all (in 85-90% of patients).  </a:t>
            </a:r>
          </a:p>
          <a:p>
            <a:pPr>
              <a:buFont typeface="Arial" charset="0"/>
              <a:buChar char="•"/>
              <a:defRPr/>
            </a:pPr>
            <a:endParaRPr lang="en-NZ"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29CC988B-B4A3-41FC-B1C9-1E7AD7CD78BC}"/>
              </a:ext>
            </a:extLst>
          </p:cNvPr>
          <p:cNvSpPr>
            <a:spLocks noGrp="1"/>
          </p:cNvSpPr>
          <p:nvPr>
            <p:ph type="title"/>
          </p:nvPr>
        </p:nvSpPr>
        <p:spPr/>
        <p:txBody>
          <a:bodyPr/>
          <a:lstStyle/>
          <a:p>
            <a:r>
              <a:rPr lang="en-NZ" altLang="en-US" sz="2800" b="1"/>
              <a:t>Fig 1 </a:t>
            </a:r>
            <a:r>
              <a:rPr lang="en-NZ" altLang="en-US" sz="2800"/>
              <a:t>Individual changes in pain over 14 weeks of treatment with pregabalin 450 mg in 200 patients with fibromyalgia</a:t>
            </a:r>
          </a:p>
        </p:txBody>
      </p:sp>
      <p:pic>
        <p:nvPicPr>
          <p:cNvPr id="37891" name="Picture 2">
            <a:extLst>
              <a:ext uri="{FF2B5EF4-FFF2-40B4-BE49-F238E27FC236}">
                <a16:creationId xmlns:a16="http://schemas.microsoft.com/office/drawing/2014/main" xmlns="" id="{3528A5C4-45AE-4C28-8384-1BF9FB9351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1557339"/>
            <a:ext cx="8208963" cy="49672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301CC452-7465-4068-9D64-20898F6EDF2F}"/>
              </a:ext>
            </a:extLst>
          </p:cNvPr>
          <p:cNvSpPr>
            <a:spLocks noGrp="1"/>
          </p:cNvSpPr>
          <p:nvPr>
            <p:ph type="title"/>
          </p:nvPr>
        </p:nvSpPr>
        <p:spPr>
          <a:xfrm>
            <a:off x="1981200" y="1"/>
            <a:ext cx="8229600" cy="620713"/>
          </a:xfrm>
        </p:spPr>
        <p:txBody>
          <a:bodyPr/>
          <a:lstStyle/>
          <a:p>
            <a:r>
              <a:rPr lang="en-NZ" altLang="en-US" b="1">
                <a:solidFill>
                  <a:srgbClr val="002060"/>
                </a:solidFill>
              </a:rPr>
              <a:t>Responders vs Non-Responders</a:t>
            </a:r>
          </a:p>
        </p:txBody>
      </p:sp>
      <p:sp>
        <p:nvSpPr>
          <p:cNvPr id="12291" name="Content Placeholder 2">
            <a:extLst>
              <a:ext uri="{FF2B5EF4-FFF2-40B4-BE49-F238E27FC236}">
                <a16:creationId xmlns:a16="http://schemas.microsoft.com/office/drawing/2014/main" xmlns="" id="{F1D0C9A9-86FB-4C6C-8AE7-04F706957922}"/>
              </a:ext>
            </a:extLst>
          </p:cNvPr>
          <p:cNvSpPr>
            <a:spLocks noGrp="1"/>
          </p:cNvSpPr>
          <p:nvPr>
            <p:ph idx="1"/>
          </p:nvPr>
        </p:nvSpPr>
        <p:spPr>
          <a:xfrm>
            <a:off x="1524000" y="549276"/>
            <a:ext cx="9144000" cy="6119813"/>
          </a:xfrm>
        </p:spPr>
        <p:txBody>
          <a:bodyPr/>
          <a:lstStyle/>
          <a:p>
            <a:pPr marL="0" indent="0" algn="ctr">
              <a:buNone/>
              <a:defRPr/>
            </a:pPr>
            <a:r>
              <a:rPr lang="en-NZ" altLang="en-US" b="1" u="sng" dirty="0">
                <a:solidFill>
                  <a:srgbClr val="00B050"/>
                </a:solidFill>
              </a:rPr>
              <a:t>Responders</a:t>
            </a:r>
            <a:r>
              <a:rPr lang="en-NZ" altLang="en-US" b="1" dirty="0">
                <a:solidFill>
                  <a:srgbClr val="00B050"/>
                </a:solidFill>
              </a:rPr>
              <a:t>: (a minority)</a:t>
            </a:r>
          </a:p>
          <a:p>
            <a:pPr>
              <a:buFont typeface="Arial" charset="0"/>
              <a:buChar char="•"/>
              <a:defRPr/>
            </a:pPr>
            <a:r>
              <a:rPr lang="en-NZ" altLang="en-US" dirty="0"/>
              <a:t>“</a:t>
            </a:r>
            <a:r>
              <a:rPr lang="en-NZ" altLang="en-US" i="1" dirty="0"/>
              <a:t>success is often achieved within the first 2 weeks or so of treatment or not at all, &amp; … tends to last</a:t>
            </a:r>
            <a:r>
              <a:rPr lang="en-NZ" altLang="en-US" dirty="0"/>
              <a:t>.” </a:t>
            </a:r>
          </a:p>
          <a:p>
            <a:pPr>
              <a:buFont typeface="Arial" charset="0"/>
              <a:buChar char="•"/>
              <a:defRPr/>
            </a:pPr>
            <a:r>
              <a:rPr lang="en-NZ" altLang="en-US" dirty="0"/>
              <a:t>“</a:t>
            </a:r>
            <a:r>
              <a:rPr lang="en-NZ" altLang="en-US" i="1" dirty="0"/>
              <a:t>Those who get better (responders) do well: recent individual patient analyses for chronic pain interventions have shown that people who respond experience improvements in </a:t>
            </a:r>
            <a:r>
              <a:rPr lang="en-NZ" altLang="en-US" i="1" u="sng" dirty="0"/>
              <a:t>fatigue</a:t>
            </a:r>
            <a:r>
              <a:rPr lang="en-NZ" altLang="en-US" i="1" dirty="0"/>
              <a:t>, </a:t>
            </a:r>
            <a:r>
              <a:rPr lang="en-NZ" altLang="en-US" i="1" u="sng" dirty="0"/>
              <a:t>depression</a:t>
            </a:r>
            <a:r>
              <a:rPr lang="en-NZ" altLang="en-US" i="1" dirty="0"/>
              <a:t>, and </a:t>
            </a:r>
            <a:r>
              <a:rPr lang="en-NZ" altLang="en-US" i="1" u="sng" dirty="0"/>
              <a:t>sleep</a:t>
            </a:r>
            <a:r>
              <a:rPr lang="en-NZ" altLang="en-US" i="1" dirty="0"/>
              <a:t> … &amp; general measures of </a:t>
            </a:r>
            <a:r>
              <a:rPr lang="en-NZ" altLang="en-US" i="1" u="sng" dirty="0"/>
              <a:t>function</a:t>
            </a:r>
            <a:r>
              <a:rPr lang="en-NZ" altLang="en-US" i="1" dirty="0"/>
              <a:t> and </a:t>
            </a:r>
            <a:r>
              <a:rPr lang="en-NZ" altLang="en-US" i="1" u="sng" dirty="0"/>
              <a:t>quality of life</a:t>
            </a:r>
            <a:r>
              <a:rPr lang="en-NZ" altLang="en-US" i="1" dirty="0"/>
              <a:t>, including </a:t>
            </a:r>
            <a:r>
              <a:rPr lang="en-NZ" altLang="en-US" i="1" u="sng" dirty="0"/>
              <a:t>ability to work</a:t>
            </a:r>
            <a:r>
              <a:rPr lang="en-NZ" altLang="en-US" dirty="0"/>
              <a:t>.” </a:t>
            </a:r>
          </a:p>
          <a:p>
            <a:pPr marL="0" indent="0" algn="ctr">
              <a:buNone/>
              <a:defRPr/>
            </a:pPr>
            <a:endParaRPr lang="en-NZ" altLang="en-US" sz="1400" u="sng" dirty="0"/>
          </a:p>
          <a:p>
            <a:pPr marL="0" indent="0" algn="ctr">
              <a:buNone/>
              <a:defRPr/>
            </a:pPr>
            <a:r>
              <a:rPr lang="en-NZ" altLang="en-US" b="1" u="sng" dirty="0">
                <a:solidFill>
                  <a:srgbClr val="FF0000"/>
                </a:solidFill>
              </a:rPr>
              <a:t>Non-responders</a:t>
            </a:r>
            <a:r>
              <a:rPr lang="en-NZ" altLang="en-US" b="1" dirty="0">
                <a:solidFill>
                  <a:srgbClr val="FF0000"/>
                </a:solidFill>
              </a:rPr>
              <a:t> (the majority)</a:t>
            </a:r>
          </a:p>
          <a:p>
            <a:pPr>
              <a:buFont typeface="Arial" charset="0"/>
              <a:buChar char="•"/>
              <a:defRPr/>
            </a:pPr>
            <a:r>
              <a:rPr lang="en-NZ" altLang="en-US" i="1" dirty="0"/>
              <a:t>“have none of these benefits</a:t>
            </a:r>
            <a:r>
              <a:rPr lang="en-NZ" alt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A14BB5A6-CDD3-42BE-A006-9A07125F2362}"/>
              </a:ext>
            </a:extLst>
          </p:cNvPr>
          <p:cNvSpPr>
            <a:spLocks noGrp="1"/>
          </p:cNvSpPr>
          <p:nvPr>
            <p:ph type="title"/>
          </p:nvPr>
        </p:nvSpPr>
        <p:spPr/>
        <p:txBody>
          <a:bodyPr/>
          <a:lstStyle/>
          <a:p>
            <a:r>
              <a:rPr lang="en-NZ" altLang="en-US" b="1">
                <a:solidFill>
                  <a:srgbClr val="002060"/>
                </a:solidFill>
              </a:rPr>
              <a:t>“Average benefits have no part in these discussions.”</a:t>
            </a:r>
          </a:p>
        </p:txBody>
      </p:sp>
      <p:sp>
        <p:nvSpPr>
          <p:cNvPr id="39939" name="Content Placeholder 2">
            <a:extLst>
              <a:ext uri="{FF2B5EF4-FFF2-40B4-BE49-F238E27FC236}">
                <a16:creationId xmlns:a16="http://schemas.microsoft.com/office/drawing/2014/main" xmlns="" id="{72A43333-A7FC-4A16-B326-1F533E0F05F0}"/>
              </a:ext>
            </a:extLst>
          </p:cNvPr>
          <p:cNvSpPr>
            <a:spLocks noGrp="1"/>
          </p:cNvSpPr>
          <p:nvPr>
            <p:ph idx="1"/>
          </p:nvPr>
        </p:nvSpPr>
        <p:spPr/>
        <p:txBody>
          <a:bodyPr/>
          <a:lstStyle/>
          <a:p>
            <a:r>
              <a:rPr lang="en-NZ" altLang="en-US"/>
              <a:t>“</a:t>
            </a:r>
            <a:r>
              <a:rPr lang="en-NZ" altLang="en-US" i="1"/>
              <a:t>Using averages is unhelpful and misleading, because ‘average’ pain relief is actually experienced by few (if any) patients, and it tells us nothing about how many patients will experience clinically useful pain relief</a:t>
            </a:r>
            <a:r>
              <a:rPr lang="en-NZ" altLang="en-US"/>
              <a:t>.”    </a:t>
            </a:r>
          </a:p>
          <a:p>
            <a:endParaRPr lang="en-NZ"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45DD6FD8-96F0-4535-B069-4C53A2BB9EB9}"/>
              </a:ext>
            </a:extLst>
          </p:cNvPr>
          <p:cNvSpPr>
            <a:spLocks noGrp="1"/>
          </p:cNvSpPr>
          <p:nvPr>
            <p:ph type="title"/>
          </p:nvPr>
        </p:nvSpPr>
        <p:spPr>
          <a:xfrm>
            <a:off x="1919288" y="0"/>
            <a:ext cx="8229600" cy="908050"/>
          </a:xfrm>
        </p:spPr>
        <p:txBody>
          <a:bodyPr/>
          <a:lstStyle/>
          <a:p>
            <a:r>
              <a:rPr lang="en-NZ" altLang="en-US" b="1">
                <a:solidFill>
                  <a:srgbClr val="002060"/>
                </a:solidFill>
              </a:rPr>
              <a:t>Minimises Side-Effects</a:t>
            </a:r>
          </a:p>
        </p:txBody>
      </p:sp>
      <p:sp>
        <p:nvSpPr>
          <p:cNvPr id="3" name="Content Placeholder 2">
            <a:extLst>
              <a:ext uri="{FF2B5EF4-FFF2-40B4-BE49-F238E27FC236}">
                <a16:creationId xmlns:a16="http://schemas.microsoft.com/office/drawing/2014/main" xmlns="" id="{996B8776-A358-42E4-8733-27BCFE379A74}"/>
              </a:ext>
            </a:extLst>
          </p:cNvPr>
          <p:cNvSpPr>
            <a:spLocks noGrp="1"/>
          </p:cNvSpPr>
          <p:nvPr>
            <p:ph idx="1"/>
          </p:nvPr>
        </p:nvSpPr>
        <p:spPr>
          <a:xfrm>
            <a:off x="1524000" y="836614"/>
            <a:ext cx="9144000" cy="6021387"/>
          </a:xfrm>
        </p:spPr>
        <p:txBody>
          <a:bodyPr/>
          <a:lstStyle/>
          <a:p>
            <a:pPr marL="0" indent="0">
              <a:buNone/>
              <a:defRPr/>
            </a:pPr>
            <a:r>
              <a:rPr lang="en-NZ" dirty="0"/>
              <a:t>An important advantage of this “</a:t>
            </a:r>
            <a:r>
              <a:rPr lang="en-NZ" u="sng" dirty="0"/>
              <a:t>responder analysis” approach</a:t>
            </a:r>
            <a:r>
              <a:rPr lang="en-NZ" dirty="0"/>
              <a:t> to assessing analgesic efficacy is that it </a:t>
            </a:r>
            <a:r>
              <a:rPr lang="en-NZ" b="1" dirty="0">
                <a:solidFill>
                  <a:schemeClr val="tx2"/>
                </a:solidFill>
              </a:rPr>
              <a:t>minimises patient exposure to adverse drug effects</a:t>
            </a:r>
            <a:r>
              <a:rPr lang="en-NZ" dirty="0"/>
              <a:t>: </a:t>
            </a:r>
          </a:p>
          <a:p>
            <a:pPr>
              <a:defRPr/>
            </a:pPr>
            <a:r>
              <a:rPr lang="en-NZ" dirty="0"/>
              <a:t>In the (likely) event of analgesic trial failure, “</a:t>
            </a:r>
            <a:r>
              <a:rPr lang="en-NZ" i="1" dirty="0"/>
              <a:t>patients without benefit should be exposed to no risk, because the drug is stopped; only effective drugs should continue to be prescribed</a:t>
            </a:r>
            <a:r>
              <a:rPr lang="en-NZ" dirty="0"/>
              <a:t>.”  </a:t>
            </a:r>
          </a:p>
          <a:p>
            <a:pPr>
              <a:defRPr/>
            </a:pPr>
            <a:r>
              <a:rPr lang="en-NZ" dirty="0"/>
              <a:t>On the other hand, “</a:t>
            </a:r>
            <a:r>
              <a:rPr lang="en-NZ" i="1" dirty="0"/>
              <a:t>With success, considerable benefits in terms of pain relief, sleep, fatigue, depression, function, and quality of life, are balanced against rare risk of serious harm</a:t>
            </a:r>
            <a:r>
              <a:rPr lang="en-NZ"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32D2B7C8-F5BD-443F-BDA3-9DD3A8F1F34A}"/>
              </a:ext>
            </a:extLst>
          </p:cNvPr>
          <p:cNvSpPr>
            <a:spLocks noGrp="1"/>
          </p:cNvSpPr>
          <p:nvPr>
            <p:ph type="title"/>
          </p:nvPr>
        </p:nvSpPr>
        <p:spPr>
          <a:xfrm>
            <a:off x="1981200" y="1"/>
            <a:ext cx="8229600" cy="765175"/>
          </a:xfrm>
        </p:spPr>
        <p:txBody>
          <a:bodyPr/>
          <a:lstStyle/>
          <a:p>
            <a:r>
              <a:rPr lang="en-NZ" altLang="en-US" b="1">
                <a:solidFill>
                  <a:srgbClr val="002060"/>
                </a:solidFill>
              </a:rPr>
              <a:t>Explanation &amp; Implications</a:t>
            </a:r>
          </a:p>
        </p:txBody>
      </p:sp>
      <p:sp>
        <p:nvSpPr>
          <p:cNvPr id="41987" name="Content Placeholder 2">
            <a:extLst>
              <a:ext uri="{FF2B5EF4-FFF2-40B4-BE49-F238E27FC236}">
                <a16:creationId xmlns:a16="http://schemas.microsoft.com/office/drawing/2014/main" xmlns="" id="{209CD6DE-7AE0-4343-B8C6-F1672BAFAEC1}"/>
              </a:ext>
            </a:extLst>
          </p:cNvPr>
          <p:cNvSpPr>
            <a:spLocks noGrp="1"/>
          </p:cNvSpPr>
          <p:nvPr>
            <p:ph idx="1"/>
          </p:nvPr>
        </p:nvSpPr>
        <p:spPr>
          <a:xfrm>
            <a:off x="1524000" y="620714"/>
            <a:ext cx="9144000" cy="6237287"/>
          </a:xfrm>
        </p:spPr>
        <p:txBody>
          <a:bodyPr/>
          <a:lstStyle/>
          <a:p>
            <a:pPr marL="0" indent="0" algn="ctr">
              <a:buNone/>
            </a:pPr>
            <a:r>
              <a:rPr lang="en-NZ" altLang="en-US"/>
              <a:t>These disappointing results not unexpected: </a:t>
            </a:r>
          </a:p>
          <a:p>
            <a:pPr marL="0" indent="0">
              <a:buNone/>
            </a:pPr>
            <a:r>
              <a:rPr lang="en-NZ" altLang="en-US"/>
              <a:t>“</a:t>
            </a:r>
            <a:r>
              <a:rPr lang="en-NZ" altLang="en-US" i="1"/>
              <a:t>Chronic pain conditions are complex, and associated with considerable comorbidity.  Coupled with the intricacies of pain modulation, central nervous system changes, and genetic influences, high failure rates with single interventions are unsurprising</a:t>
            </a:r>
            <a:r>
              <a:rPr lang="en-NZ" altLang="en-US"/>
              <a:t>.”</a:t>
            </a:r>
          </a:p>
          <a:p>
            <a:pPr marL="0" indent="0">
              <a:buNone/>
            </a:pPr>
            <a:endParaRPr lang="en-NZ" altLang="en-US" sz="1200"/>
          </a:p>
          <a:p>
            <a:pPr marL="0" indent="0">
              <a:buNone/>
            </a:pPr>
            <a:r>
              <a:rPr lang="en-NZ" altLang="en-US"/>
              <a:t>The</a:t>
            </a:r>
            <a:r>
              <a:rPr lang="en-NZ" altLang="en-US" i="1"/>
              <a:t> “magnitude of the failure to achieve good pain relief, especially over the longer term in chronic pain, is sobering</a:t>
            </a:r>
            <a:r>
              <a:rPr lang="en-NZ" altLang="en-US"/>
              <a:t>” </a:t>
            </a:r>
          </a:p>
          <a:p>
            <a:pPr marL="0" indent="0" algn="ctr">
              <a:buNone/>
            </a:pPr>
            <a:r>
              <a:rPr lang="en-NZ" altLang="en-US"/>
              <a:t>Requiring</a:t>
            </a:r>
          </a:p>
          <a:p>
            <a:pPr marL="0" indent="0">
              <a:buNone/>
            </a:pPr>
            <a:endParaRPr lang="en-NZ" altLang="en-US" sz="1200">
              <a:sym typeface="Wingdings" panose="05000000000000000000" pitchFamily="2" charset="2"/>
            </a:endParaRPr>
          </a:p>
          <a:p>
            <a:pPr marL="0" indent="0">
              <a:buNone/>
            </a:pPr>
            <a:r>
              <a:rPr lang="en-NZ" altLang="en-US" i="1"/>
              <a:t>“a radical rethink of achievable analgesic effects</a:t>
            </a:r>
            <a:r>
              <a:rPr lang="en-NZ" altLang="en-US"/>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38F12-49DA-4B07-B222-16F4CC351405}"/>
              </a:ext>
            </a:extLst>
          </p:cNvPr>
          <p:cNvSpPr>
            <a:spLocks noGrp="1"/>
          </p:cNvSpPr>
          <p:nvPr>
            <p:ph type="title"/>
          </p:nvPr>
        </p:nvSpPr>
        <p:spPr>
          <a:xfrm>
            <a:off x="1981200" y="44450"/>
            <a:ext cx="8229600" cy="863600"/>
          </a:xfrm>
        </p:spPr>
        <p:txBody>
          <a:bodyPr>
            <a:normAutofit fontScale="90000"/>
          </a:bodyPr>
          <a:lstStyle/>
          <a:p>
            <a:pPr>
              <a:defRPr/>
            </a:pPr>
            <a:r>
              <a:rPr lang="en-NZ" b="1" dirty="0"/>
              <a:t>Analgesics have a ‘very’ limited role</a:t>
            </a:r>
            <a:endParaRPr lang="en-NZ" b="1" dirty="0">
              <a:solidFill>
                <a:schemeClr val="accent6">
                  <a:lumMod val="50000"/>
                </a:schemeClr>
              </a:solidFill>
            </a:endParaRPr>
          </a:p>
        </p:txBody>
      </p:sp>
      <p:sp>
        <p:nvSpPr>
          <p:cNvPr id="3" name="Content Placeholder 2">
            <a:extLst>
              <a:ext uri="{FF2B5EF4-FFF2-40B4-BE49-F238E27FC236}">
                <a16:creationId xmlns:a16="http://schemas.microsoft.com/office/drawing/2014/main" xmlns="" id="{2D263C0F-8345-499D-A554-2EFE4360B1BD}"/>
              </a:ext>
            </a:extLst>
          </p:cNvPr>
          <p:cNvSpPr>
            <a:spLocks noGrp="1"/>
          </p:cNvSpPr>
          <p:nvPr>
            <p:ph idx="1"/>
          </p:nvPr>
        </p:nvSpPr>
        <p:spPr>
          <a:xfrm>
            <a:off x="1981200" y="1125538"/>
            <a:ext cx="8686800" cy="5903912"/>
          </a:xfrm>
        </p:spPr>
        <p:txBody>
          <a:bodyPr>
            <a:normAutofit fontScale="62500" lnSpcReduction="20000"/>
          </a:bodyPr>
          <a:lstStyle/>
          <a:p>
            <a:pPr>
              <a:spcBef>
                <a:spcPct val="0"/>
              </a:spcBef>
              <a:defRPr/>
            </a:pPr>
            <a:r>
              <a:rPr lang="en-NZ" altLang="en-US" sz="4500" dirty="0">
                <a:solidFill>
                  <a:srgbClr val="00B050"/>
                </a:solidFill>
                <a:latin typeface="Arial" pitchFamily="34" charset="0"/>
              </a:rPr>
              <a:t>“</a:t>
            </a:r>
            <a:r>
              <a:rPr lang="en-NZ" altLang="en-US" sz="4500" i="1" dirty="0">
                <a:solidFill>
                  <a:srgbClr val="00B050"/>
                </a:solidFill>
                <a:latin typeface="Arial" pitchFamily="34" charset="0"/>
              </a:rPr>
              <a:t>The analgesic effects of many treatments for non-specific low back pain are small</a:t>
            </a:r>
            <a:r>
              <a:rPr lang="en-NZ" altLang="en-US" sz="4500" dirty="0">
                <a:solidFill>
                  <a:srgbClr val="00B050"/>
                </a:solidFill>
                <a:latin typeface="Arial" pitchFamily="34" charset="0"/>
              </a:rPr>
              <a:t>” </a:t>
            </a:r>
          </a:p>
          <a:p>
            <a:pPr marL="0" indent="0">
              <a:spcBef>
                <a:spcPct val="0"/>
              </a:spcBef>
              <a:buNone/>
              <a:defRPr/>
            </a:pPr>
            <a:endParaRPr lang="en-NZ" altLang="en-US" sz="3800" dirty="0">
              <a:latin typeface="Arial" pitchFamily="34" charset="0"/>
            </a:endParaRPr>
          </a:p>
          <a:p>
            <a:pPr marL="0" indent="0">
              <a:spcBef>
                <a:spcPct val="0"/>
              </a:spcBef>
              <a:buNone/>
              <a:defRPr/>
            </a:pPr>
            <a:r>
              <a:rPr lang="en-NZ" altLang="en-US" sz="3800" dirty="0">
                <a:latin typeface="Arial" pitchFamily="34" charset="0"/>
              </a:rPr>
              <a:t>(</a:t>
            </a:r>
            <a:r>
              <a:rPr lang="en-NZ" altLang="en-US" sz="3800" u="sng" dirty="0">
                <a:latin typeface="Arial" pitchFamily="34" charset="0"/>
              </a:rPr>
              <a:t>Machado LAC et al</a:t>
            </a:r>
            <a:r>
              <a:rPr lang="en-NZ" altLang="en-US" sz="3800" dirty="0">
                <a:latin typeface="Arial" pitchFamily="34" charset="0"/>
              </a:rPr>
              <a:t>:</a:t>
            </a:r>
            <a:r>
              <a:rPr lang="sv-SE" altLang="en-US" sz="3800" dirty="0">
                <a:latin typeface="Arial" pitchFamily="34" charset="0"/>
              </a:rPr>
              <a:t> </a:t>
            </a:r>
            <a:r>
              <a:rPr lang="en-NZ" altLang="en-US" sz="3800" dirty="0">
                <a:latin typeface="Arial" pitchFamily="34" charset="0"/>
              </a:rPr>
              <a:t>“Analgesic effects of treatments for non-specific low back pain: a meta-analysis of placebo-controlled randomized trials”; </a:t>
            </a:r>
            <a:r>
              <a:rPr lang="en-NZ" altLang="en-US" sz="3800" i="1" dirty="0">
                <a:latin typeface="Arial" pitchFamily="34" charset="0"/>
              </a:rPr>
              <a:t>Rheumatology</a:t>
            </a:r>
            <a:r>
              <a:rPr lang="en-NZ" altLang="en-US" sz="3800" dirty="0">
                <a:latin typeface="Arial" pitchFamily="34" charset="0"/>
              </a:rPr>
              <a:t> 2009; 48:520–527)</a:t>
            </a:r>
          </a:p>
          <a:p>
            <a:pPr>
              <a:spcBef>
                <a:spcPct val="0"/>
              </a:spcBef>
              <a:defRPr/>
            </a:pPr>
            <a:endParaRPr lang="en-NZ" altLang="en-US" sz="5100" dirty="0">
              <a:latin typeface="Arial" pitchFamily="34" charset="0"/>
            </a:endParaRPr>
          </a:p>
          <a:p>
            <a:pPr>
              <a:spcBef>
                <a:spcPct val="0"/>
              </a:spcBef>
              <a:defRPr/>
            </a:pPr>
            <a:endParaRPr lang="en-NZ" altLang="en-US" sz="800" dirty="0">
              <a:latin typeface="Arial" pitchFamily="34" charset="0"/>
            </a:endParaRPr>
          </a:p>
          <a:p>
            <a:pPr>
              <a:spcBef>
                <a:spcPct val="0"/>
              </a:spcBef>
              <a:defRPr/>
            </a:pPr>
            <a:endParaRPr lang="en-NZ" altLang="en-US" sz="5100" dirty="0">
              <a:latin typeface="Arial" pitchFamily="34" charset="0"/>
            </a:endParaRPr>
          </a:p>
          <a:p>
            <a:pPr>
              <a:defRPr/>
            </a:pPr>
            <a:r>
              <a:rPr lang="en-NZ" sz="4500" dirty="0">
                <a:solidFill>
                  <a:srgbClr val="00B050"/>
                </a:solidFill>
                <a:latin typeface="Arial" panose="020B0604020202020204" pitchFamily="34" charset="0"/>
                <a:cs typeface="Arial" panose="020B0604020202020204" pitchFamily="34" charset="0"/>
              </a:rPr>
              <a:t>“</a:t>
            </a:r>
            <a:r>
              <a:rPr lang="en-NZ" sz="4500" i="1" dirty="0">
                <a:solidFill>
                  <a:srgbClr val="00B050"/>
                </a:solidFill>
                <a:latin typeface="Arial" panose="020B0604020202020204" pitchFamily="34" charset="0"/>
                <a:cs typeface="Arial" panose="020B0604020202020204" pitchFamily="34" charset="0"/>
              </a:rPr>
              <a:t>A common key finding in the literature on these interventions for CLBP is their disappointing magnitude of pain reduction &amp; gain in functionality</a:t>
            </a:r>
            <a:r>
              <a:rPr lang="en-NZ" sz="4500" dirty="0">
                <a:solidFill>
                  <a:srgbClr val="00B050"/>
                </a:solidFill>
                <a:latin typeface="Arial" panose="020B0604020202020204" pitchFamily="34" charset="0"/>
                <a:cs typeface="Arial" panose="020B0604020202020204" pitchFamily="34" charset="0"/>
              </a:rPr>
              <a:t>”</a:t>
            </a:r>
          </a:p>
          <a:p>
            <a:pPr marL="0" indent="0">
              <a:buNone/>
              <a:defRPr/>
            </a:pPr>
            <a:r>
              <a:rPr lang="en-NZ" sz="4500" dirty="0">
                <a:latin typeface="Arial" panose="020B0604020202020204" pitchFamily="34" charset="0"/>
                <a:cs typeface="Arial" panose="020B0604020202020204" pitchFamily="34" charset="0"/>
              </a:rPr>
              <a:t> </a:t>
            </a:r>
          </a:p>
          <a:p>
            <a:pPr marL="0" indent="0">
              <a:buNone/>
              <a:defRPr/>
            </a:pPr>
            <a:r>
              <a:rPr lang="en-NZ" sz="3800" dirty="0">
                <a:latin typeface="Arial" panose="020B0604020202020204" pitchFamily="34" charset="0"/>
                <a:cs typeface="Arial" panose="020B0604020202020204" pitchFamily="34" charset="0"/>
              </a:rPr>
              <a:t>(</a:t>
            </a:r>
            <a:r>
              <a:rPr lang="en-NZ" sz="3800" u="sng" dirty="0" err="1">
                <a:latin typeface="Arial" panose="020B0604020202020204" pitchFamily="34" charset="0"/>
                <a:cs typeface="Arial" panose="020B0604020202020204" pitchFamily="34" charset="0"/>
              </a:rPr>
              <a:t>Morlion</a:t>
            </a:r>
            <a:r>
              <a:rPr lang="en-NZ" sz="3800" u="sng" dirty="0">
                <a:latin typeface="Arial" panose="020B0604020202020204" pitchFamily="34" charset="0"/>
                <a:cs typeface="Arial" panose="020B0604020202020204" pitchFamily="34" charset="0"/>
              </a:rPr>
              <a:t> B</a:t>
            </a:r>
            <a:r>
              <a:rPr lang="en-NZ" sz="3800" dirty="0">
                <a:latin typeface="Arial" panose="020B0604020202020204" pitchFamily="34" charset="0"/>
                <a:cs typeface="Arial" panose="020B0604020202020204" pitchFamily="34" charset="0"/>
              </a:rPr>
              <a:t>: “Chronic low back pain: pharmacological, interventional &amp; surgical strategies”; </a:t>
            </a:r>
            <a:r>
              <a:rPr lang="sv-SE" sz="3800" i="1" dirty="0">
                <a:latin typeface="Arial" panose="020B0604020202020204" pitchFamily="34" charset="0"/>
                <a:cs typeface="Arial" panose="020B0604020202020204" pitchFamily="34" charset="0"/>
              </a:rPr>
              <a:t>Nat. Rev. Neurol</a:t>
            </a:r>
            <a:r>
              <a:rPr lang="sv-SE" sz="3800" dirty="0">
                <a:latin typeface="Arial" panose="020B0604020202020204" pitchFamily="34" charset="0"/>
                <a:cs typeface="Arial" panose="020B0604020202020204" pitchFamily="34" charset="0"/>
              </a:rPr>
              <a:t>. 2013: 9, 462–473)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6819D3F-4E20-46D8-A309-7CF5EDDFEB16}"/>
              </a:ext>
            </a:extLst>
          </p:cNvPr>
          <p:cNvSpPr>
            <a:spLocks noGrp="1"/>
          </p:cNvSpPr>
          <p:nvPr>
            <p:ph type="title"/>
          </p:nvPr>
        </p:nvSpPr>
        <p:spPr/>
        <p:txBody>
          <a:bodyPr/>
          <a:lstStyle/>
          <a:p>
            <a:r>
              <a:rPr lang="en-NZ" dirty="0"/>
              <a:t>Our Team</a:t>
            </a:r>
          </a:p>
        </p:txBody>
      </p:sp>
      <p:pic>
        <p:nvPicPr>
          <p:cNvPr id="1026" name="Picture 2" descr="https://image.slideserve.com/445447/interdisciplinary-care-vs-multidisciplinary-care-n.jpg">
            <a:extLst>
              <a:ext uri="{FF2B5EF4-FFF2-40B4-BE49-F238E27FC236}">
                <a16:creationId xmlns:a16="http://schemas.microsoft.com/office/drawing/2014/main" xmlns="" id="{240D40FD-05E0-46C7-9C88-163CECC15E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177022" y="2309250"/>
            <a:ext cx="5363633" cy="402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784E6B9-B76D-4DCC-9A04-0D9D59FFFFF2}"/>
              </a:ext>
            </a:extLst>
          </p:cNvPr>
          <p:cNvSpPr txBox="1"/>
          <p:nvPr/>
        </p:nvSpPr>
        <p:spPr>
          <a:xfrm>
            <a:off x="1176759" y="2132374"/>
            <a:ext cx="10000527" cy="3323987"/>
          </a:xfrm>
          <a:prstGeom prst="rect">
            <a:avLst/>
          </a:prstGeom>
          <a:noFill/>
        </p:spPr>
        <p:txBody>
          <a:bodyPr wrap="square" rtlCol="0">
            <a:spAutoFit/>
          </a:bodyPr>
          <a:lstStyle/>
          <a:p>
            <a:pPr marL="285750" indent="-285750">
              <a:buFont typeface="Arial" panose="020B0604020202020204" pitchFamily="34" charset="0"/>
              <a:buChar char="•"/>
            </a:pPr>
            <a:endParaRPr lang="en-NZ" sz="2400" dirty="0"/>
          </a:p>
          <a:p>
            <a:pPr marL="285750" indent="-285750">
              <a:buFont typeface="Arial" panose="020B0604020202020204" pitchFamily="34" charset="0"/>
              <a:buChar char="•"/>
            </a:pPr>
            <a:r>
              <a:rPr lang="en-NZ" sz="2400" dirty="0"/>
              <a:t>Administrators and Clerical Staff 4</a:t>
            </a:r>
          </a:p>
          <a:p>
            <a:pPr marL="285750" indent="-285750">
              <a:buFont typeface="Arial" panose="020B0604020202020204" pitchFamily="34" charset="0"/>
              <a:buChar char="•"/>
            </a:pPr>
            <a:r>
              <a:rPr lang="en-NZ" sz="2400" dirty="0"/>
              <a:t>Clinical Psychology 4</a:t>
            </a:r>
          </a:p>
          <a:p>
            <a:pPr marL="285750" indent="-285750">
              <a:buFont typeface="Arial" panose="020B0604020202020204" pitchFamily="34" charset="0"/>
              <a:buChar char="•"/>
            </a:pPr>
            <a:r>
              <a:rPr lang="en-NZ" sz="2400" dirty="0"/>
              <a:t>Medical 7</a:t>
            </a:r>
          </a:p>
          <a:p>
            <a:pPr marL="285750" indent="-285750">
              <a:buFont typeface="Arial" panose="020B0604020202020204" pitchFamily="34" charset="0"/>
              <a:buChar char="•"/>
            </a:pPr>
            <a:r>
              <a:rPr lang="en-NZ" sz="2400" dirty="0"/>
              <a:t>Nursing 4 </a:t>
            </a:r>
          </a:p>
          <a:p>
            <a:pPr marL="285750" indent="-285750">
              <a:buFont typeface="Arial" panose="020B0604020202020204" pitchFamily="34" charset="0"/>
              <a:buChar char="•"/>
            </a:pPr>
            <a:r>
              <a:rPr lang="en-NZ" sz="2400" dirty="0"/>
              <a:t>Occupational Therapy 3</a:t>
            </a:r>
          </a:p>
          <a:p>
            <a:pPr marL="285750" indent="-285750">
              <a:buFont typeface="Arial" panose="020B0604020202020204" pitchFamily="34" charset="0"/>
              <a:buChar char="•"/>
            </a:pPr>
            <a:r>
              <a:rPr lang="en-NZ" sz="2400" dirty="0"/>
              <a:t>Physiotherapy 3</a:t>
            </a:r>
          </a:p>
          <a:p>
            <a:pPr marL="285750" indent="-285750">
              <a:buFont typeface="Arial" panose="020B0604020202020204" pitchFamily="34" charset="0"/>
              <a:buChar char="•"/>
            </a:pPr>
            <a:r>
              <a:rPr lang="en-NZ" sz="2400" dirty="0"/>
              <a:t>Social Work 1</a:t>
            </a:r>
          </a:p>
          <a:p>
            <a:endParaRPr lang="en-NZ" dirty="0"/>
          </a:p>
        </p:txBody>
      </p:sp>
    </p:spTree>
    <p:extLst>
      <p:ext uri="{BB962C8B-B14F-4D97-AF65-F5344CB8AC3E}">
        <p14:creationId xmlns:p14="http://schemas.microsoft.com/office/powerpoint/2010/main" val="3546555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a:extLst>
              <a:ext uri="{FF2B5EF4-FFF2-40B4-BE49-F238E27FC236}">
                <a16:creationId xmlns:a16="http://schemas.microsoft.com/office/drawing/2014/main" xmlns="" id="{096627A4-A43C-4022-B21B-9B3D3D6C2883}"/>
              </a:ext>
            </a:extLst>
          </p:cNvPr>
          <p:cNvSpPr txBox="1">
            <a:spLocks noChangeArrowheads="1"/>
          </p:cNvSpPr>
          <p:nvPr/>
        </p:nvSpPr>
        <p:spPr bwMode="auto">
          <a:xfrm>
            <a:off x="1978026" y="549276"/>
            <a:ext cx="835342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      </a:t>
            </a:r>
          </a:p>
          <a:p>
            <a:pPr defTabSz="914400" fontAlgn="base">
              <a:spcBef>
                <a:spcPct val="0"/>
              </a:spcBef>
              <a:spcAft>
                <a:spcPct val="0"/>
              </a:spcAft>
              <a:buNone/>
            </a:pPr>
            <a:endParaRPr lang="en-NZ" altLang="en-US" sz="18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r>
              <a:rPr lang="en-NZ" altLang="en-US" sz="1800">
                <a:solidFill>
                  <a:prstClr val="black"/>
                </a:solidFill>
                <a:latin typeface="Arial" panose="020B0604020202020204" pitchFamily="34" charset="0"/>
                <a:cs typeface="Arial" panose="020B0604020202020204" pitchFamily="34" charset="0"/>
              </a:rPr>
              <a:t> </a:t>
            </a:r>
          </a:p>
          <a:p>
            <a:pPr defTabSz="914400" fontAlgn="base">
              <a:spcBef>
                <a:spcPct val="0"/>
              </a:spcBef>
              <a:spcAft>
                <a:spcPct val="0"/>
              </a:spcAft>
              <a:buNone/>
            </a:pPr>
            <a:endParaRPr lang="en-NZ" altLang="en-US" sz="18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r>
              <a:rPr lang="en-NZ" altLang="en-US" sz="2800">
                <a:solidFill>
                  <a:prstClr val="black"/>
                </a:solidFill>
                <a:latin typeface="Arial" panose="020B0604020202020204" pitchFamily="34" charset="0"/>
                <a:cs typeface="Arial" panose="020B0604020202020204" pitchFamily="34" charset="0"/>
              </a:rPr>
              <a:t>	“</a:t>
            </a:r>
            <a:r>
              <a:rPr lang="en-NZ" altLang="en-US" sz="2800" i="1">
                <a:solidFill>
                  <a:prstClr val="black"/>
                </a:solidFill>
                <a:latin typeface="Arial" panose="020B0604020202020204" pitchFamily="34" charset="0"/>
                <a:cs typeface="Arial" panose="020B0604020202020204" pitchFamily="34" charset="0"/>
              </a:rPr>
              <a:t>from 1960 to 2009 ... Very intensive research efforts directed at diverse molecular targets related to pain mechanisms produced thousands of publications, but those efforts have not yet yielded new analgesics with sufficient effectiveness ... </a:t>
            </a:r>
            <a:r>
              <a:rPr lang="en-NZ" altLang="en-US" sz="2800" i="1">
                <a:solidFill>
                  <a:srgbClr val="00B050"/>
                </a:solidFill>
                <a:latin typeface="Arial" panose="020B0604020202020204" pitchFamily="34" charset="0"/>
                <a:cs typeface="Arial" panose="020B0604020202020204" pitchFamily="34" charset="0"/>
              </a:rPr>
              <a:t>lack of real breakthroughs in analgesic drug development despite intense research efforts</a:t>
            </a:r>
            <a:r>
              <a:rPr lang="en-NZ" altLang="en-US" sz="2800">
                <a:solidFill>
                  <a:srgbClr val="00B050"/>
                </a:solidFill>
                <a:latin typeface="Arial" panose="020B0604020202020204" pitchFamily="34" charset="0"/>
                <a:cs typeface="Arial" panose="020B0604020202020204" pitchFamily="34" charset="0"/>
              </a:rPr>
              <a:t>.”</a:t>
            </a:r>
          </a:p>
          <a:p>
            <a:pPr defTabSz="914400" fontAlgn="base">
              <a:spcBef>
                <a:spcPct val="0"/>
              </a:spcBef>
              <a:spcAft>
                <a:spcPct val="0"/>
              </a:spcAft>
              <a:buNone/>
            </a:pPr>
            <a:r>
              <a:rPr lang="en-NZ" altLang="en-US" sz="2400" b="1">
                <a:solidFill>
                  <a:prstClr val="black"/>
                </a:solidFill>
                <a:latin typeface="Arial" panose="020B0604020202020204" pitchFamily="34" charset="0"/>
                <a:cs typeface="Arial" panose="020B0604020202020204" pitchFamily="34" charset="0"/>
              </a:rPr>
              <a:t>      </a:t>
            </a:r>
          </a:p>
          <a:p>
            <a:pPr defTabSz="914400" fontAlgn="base">
              <a:spcBef>
                <a:spcPct val="0"/>
              </a:spcBef>
              <a:spcAft>
                <a:spcPct val="0"/>
              </a:spcAft>
              <a:buNone/>
            </a:pPr>
            <a:r>
              <a:rPr lang="en-NZ" altLang="en-US" sz="2400">
                <a:solidFill>
                  <a:prstClr val="black"/>
                </a:solidFill>
                <a:latin typeface="Arial" panose="020B0604020202020204" pitchFamily="34" charset="0"/>
                <a:cs typeface="Arial" panose="020B0604020202020204" pitchFamily="34" charset="0"/>
              </a:rPr>
              <a:t>	(</a:t>
            </a:r>
            <a:r>
              <a:rPr lang="en-NZ" altLang="en-US" sz="2400" u="sng">
                <a:solidFill>
                  <a:prstClr val="black"/>
                </a:solidFill>
                <a:latin typeface="Arial" panose="020B0604020202020204" pitchFamily="34" charset="0"/>
                <a:cs typeface="Arial" panose="020B0604020202020204" pitchFamily="34" charset="0"/>
              </a:rPr>
              <a:t>Kissin, I</a:t>
            </a:r>
            <a:r>
              <a:rPr lang="en-NZ" altLang="en-US" sz="2400">
                <a:solidFill>
                  <a:prstClr val="black"/>
                </a:solidFill>
                <a:latin typeface="Arial" panose="020B0604020202020204" pitchFamily="34" charset="0"/>
                <a:cs typeface="Arial" panose="020B0604020202020204" pitchFamily="34" charset="0"/>
              </a:rPr>
              <a:t>: “SPECIAL ARTICLE: The Development of New Analgesics Over the Past 50 Years: A Lack of Real Breakthrough Drugs”; </a:t>
            </a:r>
            <a:r>
              <a:rPr lang="en-NZ" altLang="en-US" sz="2400" i="1">
                <a:solidFill>
                  <a:prstClr val="black"/>
                </a:solidFill>
                <a:latin typeface="Arial" panose="020B0604020202020204" pitchFamily="34" charset="0"/>
                <a:cs typeface="Arial" panose="020B0604020202020204" pitchFamily="34" charset="0"/>
              </a:rPr>
              <a:t>Anesth Analg;</a:t>
            </a:r>
            <a:r>
              <a:rPr lang="en-NZ" altLang="en-US" sz="2400">
                <a:solidFill>
                  <a:prstClr val="black"/>
                </a:solidFill>
                <a:latin typeface="Arial" panose="020B0604020202020204" pitchFamily="34" charset="0"/>
                <a:cs typeface="Arial" panose="020B0604020202020204" pitchFamily="34" charset="0"/>
              </a:rPr>
              <a:t> 2010;110:780 –9)</a:t>
            </a:r>
          </a:p>
          <a:p>
            <a:pPr defTabSz="914400" fontAlgn="base">
              <a:spcBef>
                <a:spcPct val="0"/>
              </a:spcBef>
              <a:spcAft>
                <a:spcPct val="0"/>
              </a:spcAft>
              <a:buNone/>
            </a:pPr>
            <a:endParaRPr lang="en-NZ" altLang="en-US" sz="1600">
              <a:solidFill>
                <a:prstClr val="black"/>
              </a:solidFill>
              <a:latin typeface="Arial" panose="020B0604020202020204" pitchFamily="34" charset="0"/>
              <a:cs typeface="Arial" panose="020B0604020202020204" pitchFamily="34" charset="0"/>
            </a:endParaRPr>
          </a:p>
          <a:p>
            <a:pPr defTabSz="914400" eaLnBrk="0" fontAlgn="base" hangingPunct="0">
              <a:spcAft>
                <a:spcPct val="0"/>
              </a:spcAft>
              <a:buNone/>
            </a:pPr>
            <a:endParaRPr lang="en-NZ" altLang="en-US" sz="16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endParaRPr lang="en-NZ" altLang="en-US" sz="1600">
              <a:solidFill>
                <a:prstClr val="black"/>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7B50DECC-A67A-42BC-8E75-371E09DB9EEE}"/>
              </a:ext>
            </a:extLst>
          </p:cNvPr>
          <p:cNvSpPr txBox="1">
            <a:spLocks/>
          </p:cNvSpPr>
          <p:nvPr/>
        </p:nvSpPr>
        <p:spPr>
          <a:xfrm>
            <a:off x="1970088" y="260350"/>
            <a:ext cx="8229600" cy="865188"/>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NZ" b="1" dirty="0">
                <a:solidFill>
                  <a:prstClr val="black"/>
                </a:solidFill>
                <a:latin typeface="Calibri"/>
              </a:rPr>
              <a:t>Analgesics have a ‘very’ limited role</a:t>
            </a:r>
            <a:endParaRPr lang="en-NZ" b="1" dirty="0">
              <a:solidFill>
                <a:srgbClr val="F79646">
                  <a:lumMod val="50000"/>
                </a:srgbClr>
              </a:solidFill>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446FA-F44E-4FAF-A3C0-1E1CA179E612}"/>
              </a:ext>
            </a:extLst>
          </p:cNvPr>
          <p:cNvSpPr txBox="1">
            <a:spLocks/>
          </p:cNvSpPr>
          <p:nvPr/>
        </p:nvSpPr>
        <p:spPr>
          <a:xfrm>
            <a:off x="2063750" y="260350"/>
            <a:ext cx="8229600" cy="865188"/>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NZ" b="1" dirty="0">
                <a:solidFill>
                  <a:prstClr val="black"/>
                </a:solidFill>
                <a:latin typeface="Calibri"/>
              </a:rPr>
              <a:t>Analgesics have a ‘very’ limited role</a:t>
            </a:r>
            <a:endParaRPr lang="en-NZ" b="1" dirty="0">
              <a:solidFill>
                <a:srgbClr val="F79646">
                  <a:lumMod val="50000"/>
                </a:srgbClr>
              </a:solidFill>
              <a:latin typeface="Calibri"/>
            </a:endParaRPr>
          </a:p>
        </p:txBody>
      </p:sp>
      <p:sp>
        <p:nvSpPr>
          <p:cNvPr id="45059" name="Rectangle 2">
            <a:extLst>
              <a:ext uri="{FF2B5EF4-FFF2-40B4-BE49-F238E27FC236}">
                <a16:creationId xmlns:a16="http://schemas.microsoft.com/office/drawing/2014/main" xmlns="" id="{8D4636CC-B23A-47BA-A175-A66FF6631964}"/>
              </a:ext>
            </a:extLst>
          </p:cNvPr>
          <p:cNvSpPr>
            <a:spLocks noChangeArrowheads="1"/>
          </p:cNvSpPr>
          <p:nvPr/>
        </p:nvSpPr>
        <p:spPr bwMode="auto">
          <a:xfrm>
            <a:off x="2063750" y="1412876"/>
            <a:ext cx="8135938"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None/>
            </a:pPr>
            <a:r>
              <a:rPr lang="en-NZ" altLang="en-US" sz="2800">
                <a:solidFill>
                  <a:prstClr val="black"/>
                </a:solidFill>
                <a:latin typeface="Arial" panose="020B0604020202020204" pitchFamily="34" charset="0"/>
                <a:cs typeface="Arial" panose="020B0604020202020204" pitchFamily="34" charset="0"/>
              </a:rPr>
              <a:t> “</a:t>
            </a:r>
            <a:r>
              <a:rPr lang="en-NZ" altLang="en-US" sz="2800" i="1">
                <a:solidFill>
                  <a:prstClr val="black"/>
                </a:solidFill>
                <a:latin typeface="Arial" panose="020B0604020202020204" pitchFamily="34" charset="0"/>
                <a:cs typeface="Arial" panose="020B0604020202020204" pitchFamily="34" charset="0"/>
              </a:rPr>
              <a:t>Most existing analgesics for persistent pain are relatively ineffective … the </a:t>
            </a:r>
            <a:r>
              <a:rPr lang="en-NZ" altLang="en-US" sz="2800" i="1" u="sng">
                <a:solidFill>
                  <a:srgbClr val="00B050"/>
                </a:solidFill>
                <a:latin typeface="Arial" panose="020B0604020202020204" pitchFamily="34" charset="0"/>
                <a:cs typeface="Arial" panose="020B0604020202020204" pitchFamily="34" charset="0"/>
              </a:rPr>
              <a:t>number of patients who are needed to be treated (NNT) to achieve 50% reduction in neuropathic pain in one patient is more than four</a:t>
            </a:r>
            <a:r>
              <a:rPr lang="en-NZ" altLang="en-US" sz="2800">
                <a:solidFill>
                  <a:srgbClr val="00B050"/>
                </a:solidFill>
                <a:latin typeface="Arial" panose="020B0604020202020204" pitchFamily="34" charset="0"/>
                <a:cs typeface="Arial" panose="020B0604020202020204" pitchFamily="34" charset="0"/>
              </a:rPr>
              <a:t>”.</a:t>
            </a:r>
          </a:p>
          <a:p>
            <a:pPr defTabSz="914400" eaLnBrk="0" fontAlgn="base" hangingPunct="0">
              <a:spcBef>
                <a:spcPct val="0"/>
              </a:spcBef>
              <a:spcAft>
                <a:spcPct val="0"/>
              </a:spcAft>
              <a:buNone/>
            </a:pPr>
            <a:endParaRPr lang="en-NZ" altLang="en-US" sz="180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None/>
            </a:pPr>
            <a:r>
              <a:rPr lang="en-NZ" altLang="en-US" sz="2400" u="sng">
                <a:solidFill>
                  <a:prstClr val="black"/>
                </a:solidFill>
                <a:latin typeface="Arial" panose="020B0604020202020204" pitchFamily="34" charset="0"/>
                <a:cs typeface="Arial" panose="020B0604020202020204" pitchFamily="34" charset="0"/>
              </a:rPr>
              <a:t>Woolf, C</a:t>
            </a:r>
            <a:r>
              <a:rPr lang="en-NZ" altLang="en-US" sz="2400">
                <a:solidFill>
                  <a:prstClr val="black"/>
                </a:solidFill>
                <a:latin typeface="Arial" panose="020B0604020202020204" pitchFamily="34" charset="0"/>
                <a:cs typeface="Arial" panose="020B0604020202020204" pitchFamily="34" charset="0"/>
              </a:rPr>
              <a:t>: “Review: Overcoming obstacles to developing new analgesics”; </a:t>
            </a:r>
            <a:r>
              <a:rPr lang="en-NZ" altLang="en-US" sz="2400" i="1">
                <a:solidFill>
                  <a:prstClr val="black"/>
                </a:solidFill>
                <a:latin typeface="Arial" panose="020B0604020202020204" pitchFamily="34" charset="0"/>
                <a:cs typeface="Arial" panose="020B0604020202020204" pitchFamily="34" charset="0"/>
              </a:rPr>
              <a:t>Nature Medicine </a:t>
            </a:r>
            <a:r>
              <a:rPr lang="en-NZ" altLang="en-US" sz="2400">
                <a:solidFill>
                  <a:prstClr val="black"/>
                </a:solidFill>
                <a:latin typeface="Arial" panose="020B0604020202020204" pitchFamily="34" charset="0"/>
                <a:cs typeface="Arial" panose="020B0604020202020204" pitchFamily="34" charset="0"/>
              </a:rPr>
              <a:t>(Supplement); 16,11: 1241 – 47;</a:t>
            </a:r>
            <a:r>
              <a:rPr lang="en-NZ" altLang="en-US" sz="2400" i="1">
                <a:solidFill>
                  <a:prstClr val="black"/>
                </a:solidFill>
                <a:latin typeface="Arial" panose="020B0604020202020204" pitchFamily="34" charset="0"/>
                <a:cs typeface="Arial" panose="020B0604020202020204" pitchFamily="34" charset="0"/>
              </a:rPr>
              <a:t> </a:t>
            </a:r>
            <a:r>
              <a:rPr lang="en-NZ" altLang="en-US" sz="2400">
                <a:solidFill>
                  <a:prstClr val="black"/>
                </a:solidFill>
                <a:latin typeface="Arial" panose="020B0604020202020204" pitchFamily="34" charset="0"/>
                <a:cs typeface="Arial" panose="020B0604020202020204" pitchFamily="34" charset="0"/>
              </a:rPr>
              <a:t>November 2010</a:t>
            </a:r>
            <a:endParaRPr lang="en-NZ" altLang="en-US" sz="400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None/>
            </a:pPr>
            <a:endParaRPr lang="en-NZ" altLang="en-US" sz="280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xmlns="" id="{930E9FB0-99CF-4070-9CF3-DF97F3C8F02B}"/>
              </a:ext>
            </a:extLst>
          </p:cNvPr>
          <p:cNvSpPr txBox="1">
            <a:spLocks noChangeArrowheads="1"/>
          </p:cNvSpPr>
          <p:nvPr/>
        </p:nvSpPr>
        <p:spPr bwMode="auto">
          <a:xfrm>
            <a:off x="1893888" y="1125538"/>
            <a:ext cx="8316912"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endParaRPr lang="en-GB" altLang="en-US" sz="28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endParaRPr lang="en-GB" altLang="en-US" sz="28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r>
              <a:rPr lang="en-GB" altLang="en-US" sz="2800">
                <a:solidFill>
                  <a:prstClr val="black"/>
                </a:solidFill>
                <a:latin typeface="Arial" panose="020B0604020202020204" pitchFamily="34" charset="0"/>
                <a:cs typeface="Arial" panose="020B0604020202020204" pitchFamily="34" charset="0"/>
              </a:rPr>
              <a:t>“</a:t>
            </a:r>
            <a:r>
              <a:rPr lang="en-GB" altLang="en-US" sz="2800" i="1">
                <a:solidFill>
                  <a:prstClr val="black"/>
                </a:solidFill>
                <a:latin typeface="Arial" panose="020B0604020202020204" pitchFamily="34" charset="0"/>
                <a:cs typeface="Arial" panose="020B0604020202020204" pitchFamily="34" charset="0"/>
              </a:rPr>
              <a:t>Overall, present treatment options result in modest improvements at best, &amp; part of chronic pain management should include dialogue with the patient about realistic expectations of pain relief, &amp; bring focus to improvement of function … Of all treatment modalities reviewed, </a:t>
            </a:r>
            <a:r>
              <a:rPr lang="en-GB" altLang="en-US" sz="2800" i="1">
                <a:solidFill>
                  <a:srgbClr val="00B050"/>
                </a:solidFill>
                <a:latin typeface="Arial" panose="020B0604020202020204" pitchFamily="34" charset="0"/>
                <a:cs typeface="Arial" panose="020B0604020202020204" pitchFamily="34" charset="0"/>
              </a:rPr>
              <a:t>the </a:t>
            </a:r>
            <a:r>
              <a:rPr lang="en-GB" altLang="en-US" sz="2800" i="1" u="sng">
                <a:solidFill>
                  <a:srgbClr val="00B050"/>
                </a:solidFill>
                <a:latin typeface="Arial" panose="020B0604020202020204" pitchFamily="34" charset="0"/>
                <a:cs typeface="Arial" panose="020B0604020202020204" pitchFamily="34" charset="0"/>
              </a:rPr>
              <a:t>best evidence for pain reduction averages roughly 30% in about half of treated patients </a:t>
            </a:r>
            <a:r>
              <a:rPr lang="en-GB" altLang="en-US" sz="2800" i="1">
                <a:solidFill>
                  <a:srgbClr val="00B050"/>
                </a:solidFill>
                <a:latin typeface="Arial" panose="020B0604020202020204" pitchFamily="34" charset="0"/>
                <a:cs typeface="Arial" panose="020B0604020202020204" pitchFamily="34" charset="0"/>
              </a:rPr>
              <a:t>... </a:t>
            </a:r>
          </a:p>
          <a:p>
            <a:pPr defTabSz="914400" fontAlgn="base">
              <a:spcBef>
                <a:spcPct val="0"/>
              </a:spcBef>
              <a:spcAft>
                <a:spcPct val="0"/>
              </a:spcAft>
              <a:buNone/>
            </a:pPr>
            <a:endParaRPr lang="en-GB" altLang="en-US" sz="24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r>
              <a:rPr lang="en-NZ" altLang="en-US" sz="2400" u="sng">
                <a:solidFill>
                  <a:prstClr val="black"/>
                </a:solidFill>
                <a:latin typeface="Arial" panose="020B0604020202020204" pitchFamily="34" charset="0"/>
                <a:cs typeface="Arial" panose="020B0604020202020204" pitchFamily="34" charset="0"/>
              </a:rPr>
              <a:t>Turk DC, Wilson HD, Cahana A</a:t>
            </a:r>
            <a:r>
              <a:rPr lang="en-US" altLang="en-US" sz="2400">
                <a:solidFill>
                  <a:prstClr val="black"/>
                </a:solidFill>
                <a:latin typeface="Arial" panose="020B0604020202020204" pitchFamily="34" charset="0"/>
                <a:cs typeface="Arial" panose="020B0604020202020204" pitchFamily="34" charset="0"/>
              </a:rPr>
              <a:t>: “Treatment of Chronic Non-Cancer Pain”, </a:t>
            </a:r>
            <a:r>
              <a:rPr lang="en-US" altLang="en-US" sz="2400" i="1">
                <a:solidFill>
                  <a:prstClr val="black"/>
                </a:solidFill>
                <a:latin typeface="Arial" panose="020B0604020202020204" pitchFamily="34" charset="0"/>
                <a:cs typeface="Arial" panose="020B0604020202020204" pitchFamily="34" charset="0"/>
              </a:rPr>
              <a:t>The </a:t>
            </a:r>
            <a:r>
              <a:rPr lang="en-NZ" altLang="en-US" sz="2400" i="1">
                <a:solidFill>
                  <a:prstClr val="black"/>
                </a:solidFill>
                <a:latin typeface="Arial" panose="020B0604020202020204" pitchFamily="34" charset="0"/>
                <a:cs typeface="Arial" panose="020B0604020202020204" pitchFamily="34" charset="0"/>
              </a:rPr>
              <a:t>Lancet </a:t>
            </a:r>
            <a:r>
              <a:rPr lang="en-NZ" altLang="en-US" sz="2400">
                <a:solidFill>
                  <a:prstClr val="black"/>
                </a:solidFill>
                <a:latin typeface="Arial" panose="020B0604020202020204" pitchFamily="34" charset="0"/>
                <a:cs typeface="Arial" panose="020B0604020202020204" pitchFamily="34" charset="0"/>
              </a:rPr>
              <a:t>2011; 377: 2226–35 </a:t>
            </a:r>
            <a:r>
              <a:rPr lang="en-US" altLang="en-US" sz="2400">
                <a:solidFill>
                  <a:prstClr val="black"/>
                </a:solidFill>
                <a:latin typeface="Arial" panose="020B0604020202020204" pitchFamily="34" charset="0"/>
                <a:cs typeface="Arial" panose="020B0604020202020204" pitchFamily="34" charset="0"/>
              </a:rPr>
              <a:t>(25.6.11)</a:t>
            </a:r>
            <a:endParaRPr lang="en-GB" altLang="en-US" sz="24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endParaRPr lang="en-GB" altLang="en-US" sz="24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endParaRPr lang="en-GB" altLang="en-US" sz="24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buNone/>
            </a:pPr>
            <a:endParaRPr lang="en-NZ" altLang="en-US" sz="2400">
              <a:solidFill>
                <a:prstClr val="black"/>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44366CC3-5574-4EED-AE82-AD0775DBF495}"/>
              </a:ext>
            </a:extLst>
          </p:cNvPr>
          <p:cNvSpPr txBox="1">
            <a:spLocks/>
          </p:cNvSpPr>
          <p:nvPr/>
        </p:nvSpPr>
        <p:spPr>
          <a:xfrm>
            <a:off x="1981200" y="476250"/>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NZ" b="1" dirty="0">
                <a:solidFill>
                  <a:prstClr val="black"/>
                </a:solidFill>
                <a:latin typeface="Calibri"/>
              </a:rPr>
              <a:t>Analgesics have a ‘very’ limited role</a:t>
            </a:r>
            <a:endParaRPr lang="en-NZ" b="1" dirty="0">
              <a:solidFill>
                <a:srgbClr val="F79646">
                  <a:lumMod val="50000"/>
                </a:srgbClr>
              </a:solidFill>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xmlns="" id="{3C3F1E90-BC7B-4B6E-93A1-3534EBB5B916}"/>
              </a:ext>
            </a:extLst>
          </p:cNvPr>
          <p:cNvSpPr>
            <a:spLocks noChangeArrowheads="1"/>
          </p:cNvSpPr>
          <p:nvPr/>
        </p:nvSpPr>
        <p:spPr bwMode="auto">
          <a:xfrm>
            <a:off x="1919288" y="1196976"/>
            <a:ext cx="82804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None/>
            </a:pPr>
            <a:r>
              <a:rPr lang="en-GB" altLang="en-US" sz="2800" i="1">
                <a:solidFill>
                  <a:prstClr val="black"/>
                </a:solidFill>
                <a:latin typeface="Arial" panose="020B0604020202020204" pitchFamily="34" charset="0"/>
                <a:cs typeface="Arial" panose="020B0604020202020204" pitchFamily="34" charset="0"/>
              </a:rPr>
              <a:t>. . . none of the most commonly prescribed treatment regimens are, by themselves, sufficient to eliminate pain &amp; to have a major effect on physical &amp; emotional function in most patients with chronic pain.  This conclusion is hardly surprising in view of the complexity of chronic pain. … </a:t>
            </a:r>
            <a:r>
              <a:rPr lang="en-GB" altLang="en-US" sz="2800" i="1">
                <a:solidFill>
                  <a:srgbClr val="00B050"/>
                </a:solidFill>
                <a:latin typeface="Arial" panose="020B0604020202020204" pitchFamily="34" charset="0"/>
                <a:cs typeface="Arial" panose="020B0604020202020204" pitchFamily="34" charset="0"/>
              </a:rPr>
              <a:t>If there is no ... improvement in patient pain, physical &amp; emotional functioning, then an alternate treatment approach should be recommended</a:t>
            </a:r>
            <a:r>
              <a:rPr lang="en-GB" altLang="en-US" sz="2800">
                <a:solidFill>
                  <a:srgbClr val="00B050"/>
                </a:solidFill>
                <a:latin typeface="Arial" panose="020B0604020202020204" pitchFamily="34" charset="0"/>
                <a:cs typeface="Arial" panose="020B0604020202020204" pitchFamily="34" charset="0"/>
              </a:rPr>
              <a:t>.”</a:t>
            </a:r>
          </a:p>
          <a:p>
            <a:pPr defTabSz="914400" eaLnBrk="0" fontAlgn="base" hangingPunct="0">
              <a:spcBef>
                <a:spcPct val="0"/>
              </a:spcBef>
              <a:spcAft>
                <a:spcPct val="0"/>
              </a:spcAft>
              <a:buNone/>
            </a:pPr>
            <a:endParaRPr lang="en-GB" altLang="en-US" sz="2800">
              <a:solidFill>
                <a:srgbClr val="00B050"/>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None/>
            </a:pPr>
            <a:r>
              <a:rPr lang="en-NZ" altLang="en-US" sz="2400" u="sng">
                <a:solidFill>
                  <a:prstClr val="black"/>
                </a:solidFill>
                <a:latin typeface="Arial" panose="020B0604020202020204" pitchFamily="34" charset="0"/>
                <a:cs typeface="Arial" panose="020B0604020202020204" pitchFamily="34" charset="0"/>
              </a:rPr>
              <a:t>Turk DC, Wilson HD, Cahana A</a:t>
            </a:r>
            <a:r>
              <a:rPr lang="en-US" altLang="en-US" sz="2400">
                <a:solidFill>
                  <a:prstClr val="black"/>
                </a:solidFill>
                <a:latin typeface="Arial" panose="020B0604020202020204" pitchFamily="34" charset="0"/>
                <a:cs typeface="Arial" panose="020B0604020202020204" pitchFamily="34" charset="0"/>
              </a:rPr>
              <a:t>: “Treatment of Chronic Non-Cancer Pain”, </a:t>
            </a:r>
            <a:r>
              <a:rPr lang="en-US" altLang="en-US" sz="2400" i="1">
                <a:solidFill>
                  <a:prstClr val="black"/>
                </a:solidFill>
                <a:latin typeface="Arial" panose="020B0604020202020204" pitchFamily="34" charset="0"/>
                <a:cs typeface="Arial" panose="020B0604020202020204" pitchFamily="34" charset="0"/>
              </a:rPr>
              <a:t>The </a:t>
            </a:r>
            <a:r>
              <a:rPr lang="en-NZ" altLang="en-US" sz="2400" i="1">
                <a:solidFill>
                  <a:prstClr val="black"/>
                </a:solidFill>
                <a:latin typeface="Arial" panose="020B0604020202020204" pitchFamily="34" charset="0"/>
                <a:cs typeface="Arial" panose="020B0604020202020204" pitchFamily="34" charset="0"/>
              </a:rPr>
              <a:t>Lancet </a:t>
            </a:r>
            <a:r>
              <a:rPr lang="en-NZ" altLang="en-US" sz="2400">
                <a:solidFill>
                  <a:prstClr val="black"/>
                </a:solidFill>
                <a:latin typeface="Arial" panose="020B0604020202020204" pitchFamily="34" charset="0"/>
                <a:cs typeface="Arial" panose="020B0604020202020204" pitchFamily="34" charset="0"/>
              </a:rPr>
              <a:t>2011; 377: 2226–35 </a:t>
            </a:r>
            <a:r>
              <a:rPr lang="en-US" altLang="en-US" sz="2400">
                <a:solidFill>
                  <a:prstClr val="black"/>
                </a:solidFill>
                <a:latin typeface="Arial" panose="020B0604020202020204" pitchFamily="34" charset="0"/>
                <a:cs typeface="Arial" panose="020B0604020202020204" pitchFamily="34" charset="0"/>
              </a:rPr>
              <a:t>(25.6.11)</a:t>
            </a:r>
            <a:endParaRPr lang="en-GB" altLang="en-US" sz="240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None/>
            </a:pPr>
            <a:endParaRPr lang="en-GB" altLang="en-US" sz="2800">
              <a:solidFill>
                <a:srgbClr val="00B050"/>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FDBDA88F-0495-4F6A-8EDB-752E777AD76A}"/>
              </a:ext>
            </a:extLst>
          </p:cNvPr>
          <p:cNvSpPr txBox="1">
            <a:spLocks/>
          </p:cNvSpPr>
          <p:nvPr/>
        </p:nvSpPr>
        <p:spPr>
          <a:xfrm>
            <a:off x="1944688" y="188913"/>
            <a:ext cx="8229600" cy="8636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NZ" b="1" dirty="0">
                <a:solidFill>
                  <a:prstClr val="black"/>
                </a:solidFill>
                <a:latin typeface="Calibri"/>
              </a:rPr>
              <a:t>Analgesics have a ‘very’ limited role</a:t>
            </a:r>
            <a:endParaRPr lang="en-NZ" b="1" dirty="0">
              <a:solidFill>
                <a:srgbClr val="F79646">
                  <a:lumMod val="50000"/>
                </a:srgbClr>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02DB807E-35C6-40C9-A386-39BD179A7AAE}"/>
              </a:ext>
            </a:extLst>
          </p:cNvPr>
          <p:cNvSpPr>
            <a:spLocks noChangeArrowheads="1"/>
          </p:cNvSpPr>
          <p:nvPr/>
        </p:nvSpPr>
        <p:spPr bwMode="auto">
          <a:xfrm>
            <a:off x="1501775" y="765175"/>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None/>
            </a:pPr>
            <a:r>
              <a:rPr lang="en-US" altLang="en-US" sz="2800">
                <a:solidFill>
                  <a:prstClr val="black"/>
                </a:solidFill>
                <a:latin typeface="Arial" panose="020B0604020202020204" pitchFamily="34" charset="0"/>
                <a:cs typeface="Arial" panose="020B0604020202020204" pitchFamily="34" charset="0"/>
              </a:rPr>
              <a:t>In terms of biomedical treatments to reduce pain intensity: </a:t>
            </a:r>
          </a:p>
          <a:p>
            <a:pPr defTabSz="914400" eaLnBrk="0" fontAlgn="base" hangingPunct="0">
              <a:spcBef>
                <a:spcPct val="0"/>
              </a:spcBef>
              <a:spcAft>
                <a:spcPct val="0"/>
              </a:spcAft>
              <a:buNone/>
            </a:pPr>
            <a:r>
              <a:rPr lang="en-US" altLang="en-US" sz="2800" i="1">
                <a:solidFill>
                  <a:prstClr val="black"/>
                </a:solidFill>
                <a:latin typeface="Arial" panose="020B0604020202020204" pitchFamily="34" charset="0"/>
                <a:cs typeface="Arial" panose="020B0604020202020204" pitchFamily="34" charset="0"/>
              </a:rPr>
              <a:t>“If one were to review “effective” treatments for back pain, the picture would be rather large, but perhaps somewhat underwhelming.  There is now a massive body of randomized controlled trials (RCTs), systematic reviews, and meta-analyses on treatments </a:t>
            </a:r>
            <a:r>
              <a:rPr lang="en-NZ" altLang="en-US" sz="2800" i="1">
                <a:solidFill>
                  <a:prstClr val="black"/>
                </a:solidFill>
                <a:latin typeface="Arial" panose="020B0604020202020204" pitchFamily="34" charset="0"/>
                <a:cs typeface="Arial" panose="020B0604020202020204" pitchFamily="34" charset="0"/>
              </a:rPr>
              <a:t>for back pain</a:t>
            </a:r>
            <a:r>
              <a:rPr lang="en-NZ" altLang="en-US" sz="2800">
                <a:solidFill>
                  <a:prstClr val="black"/>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buNone/>
            </a:pPr>
            <a:r>
              <a:rPr lang="en-NZ" altLang="en-US" sz="2800">
                <a:solidFill>
                  <a:prstClr val="black"/>
                </a:solidFill>
                <a:latin typeface="Arial" panose="020B0604020202020204" pitchFamily="34" charset="0"/>
                <a:cs typeface="Arial" panose="020B0604020202020204" pitchFamily="34" charset="0"/>
              </a:rPr>
              <a:t> … </a:t>
            </a:r>
            <a:r>
              <a:rPr lang="en-NZ" altLang="en-US" sz="2800" i="1">
                <a:solidFill>
                  <a:srgbClr val="00B050"/>
                </a:solidFill>
                <a:latin typeface="Arial" panose="020B0604020202020204" pitchFamily="34" charset="0"/>
                <a:cs typeface="Arial" panose="020B0604020202020204" pitchFamily="34" charset="0"/>
              </a:rPr>
              <a:t>treatments that do exist, regardless of the discipline that offers them, &amp; regardless of their provenance, offer on average a small benefit or no benefit at all, aside from the nonspecific effects of treatment</a:t>
            </a:r>
            <a:r>
              <a:rPr lang="en-NZ" altLang="en-US" sz="2800">
                <a:solidFill>
                  <a:prstClr val="black"/>
                </a:solidFill>
                <a:latin typeface="Arial" panose="020B0604020202020204" pitchFamily="34" charset="0"/>
                <a:cs typeface="Arial" panose="020B0604020202020204" pitchFamily="34" charset="0"/>
              </a:rPr>
              <a:t>”. </a:t>
            </a:r>
          </a:p>
          <a:p>
            <a:pPr defTabSz="914400" eaLnBrk="0" fontAlgn="base" hangingPunct="0">
              <a:spcBef>
                <a:spcPct val="0"/>
              </a:spcBef>
              <a:spcAft>
                <a:spcPct val="0"/>
              </a:spcAft>
              <a:buNone/>
            </a:pPr>
            <a:endParaRPr lang="en-NZ" altLang="en-US" sz="2800">
              <a:solidFill>
                <a:prstClr val="black"/>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buNone/>
            </a:pPr>
            <a:r>
              <a:rPr lang="en-NZ" altLang="en-US" sz="2400">
                <a:solidFill>
                  <a:prstClr val="black"/>
                </a:solidFill>
                <a:latin typeface="Arial" panose="020B0604020202020204" pitchFamily="34" charset="0"/>
                <a:cs typeface="Arial" panose="020B0604020202020204" pitchFamily="34" charset="0"/>
              </a:rPr>
              <a:t>(</a:t>
            </a:r>
            <a:r>
              <a:rPr lang="en-NZ" altLang="en-US" sz="2400" u="sng">
                <a:solidFill>
                  <a:prstClr val="black"/>
                </a:solidFill>
                <a:latin typeface="Arial" panose="020B0604020202020204" pitchFamily="34" charset="0"/>
                <a:cs typeface="Arial" panose="020B0604020202020204" pitchFamily="34" charset="0"/>
              </a:rPr>
              <a:t>Moseley</a:t>
            </a:r>
            <a:r>
              <a:rPr lang="en-NZ" altLang="en-US" sz="2400">
                <a:solidFill>
                  <a:prstClr val="black"/>
                </a:solidFill>
                <a:latin typeface="Arial" panose="020B0604020202020204" pitchFamily="34" charset="0"/>
                <a:cs typeface="Arial" panose="020B0604020202020204" pitchFamily="34" charset="0"/>
              </a:rPr>
              <a:t> GL: “Innovative treatments for back pain”; </a:t>
            </a:r>
            <a:r>
              <a:rPr lang="en-NZ" altLang="en-US" sz="2400" i="1">
                <a:solidFill>
                  <a:prstClr val="black"/>
                </a:solidFill>
                <a:latin typeface="Arial" panose="020B0604020202020204" pitchFamily="34" charset="0"/>
                <a:cs typeface="Arial" panose="020B0604020202020204" pitchFamily="34" charset="0"/>
              </a:rPr>
              <a:t>Pain Supplement</a:t>
            </a:r>
            <a:r>
              <a:rPr lang="en-NZ" altLang="en-US" sz="2400">
                <a:solidFill>
                  <a:prstClr val="black"/>
                </a:solidFill>
                <a:latin typeface="Arial" panose="020B0604020202020204" pitchFamily="34" charset="0"/>
                <a:cs typeface="Arial" panose="020B0604020202020204" pitchFamily="34" charset="0"/>
              </a:rPr>
              <a:t> April 2017; pp 2–10)</a:t>
            </a:r>
          </a:p>
        </p:txBody>
      </p:sp>
      <p:sp>
        <p:nvSpPr>
          <p:cNvPr id="3" name="Title 1">
            <a:extLst>
              <a:ext uri="{FF2B5EF4-FFF2-40B4-BE49-F238E27FC236}">
                <a16:creationId xmlns:a16="http://schemas.microsoft.com/office/drawing/2014/main" xmlns="" id="{796761A4-DBA2-4BC8-8CFC-B4D058BE3C08}"/>
              </a:ext>
            </a:extLst>
          </p:cNvPr>
          <p:cNvSpPr txBox="1">
            <a:spLocks/>
          </p:cNvSpPr>
          <p:nvPr/>
        </p:nvSpPr>
        <p:spPr>
          <a:xfrm>
            <a:off x="1524000" y="44451"/>
            <a:ext cx="9144000" cy="720725"/>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NZ" b="1" dirty="0">
                <a:solidFill>
                  <a:prstClr val="black"/>
                </a:solidFill>
                <a:latin typeface="Calibri"/>
              </a:rPr>
              <a:t>Analgesics have a ‘very’ limited role</a:t>
            </a:r>
            <a:endParaRPr lang="en-NZ" b="1" dirty="0">
              <a:solidFill>
                <a:srgbClr val="F79646">
                  <a:lumMod val="50000"/>
                </a:srgbClr>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7687FA29-D129-4EE0-B57A-C200E756F9B4}"/>
              </a:ext>
            </a:extLst>
          </p:cNvPr>
          <p:cNvSpPr>
            <a:spLocks noGrp="1"/>
          </p:cNvSpPr>
          <p:nvPr>
            <p:ph type="title"/>
          </p:nvPr>
        </p:nvSpPr>
        <p:spPr>
          <a:xfrm>
            <a:off x="1524000" y="1"/>
            <a:ext cx="9144000" cy="1412875"/>
          </a:xfrm>
        </p:spPr>
        <p:txBody>
          <a:bodyPr/>
          <a:lstStyle/>
          <a:p>
            <a:pPr>
              <a:defRPr/>
            </a:pPr>
            <a:r>
              <a:rPr lang="en-US" altLang="en-US" b="1" dirty="0">
                <a:solidFill>
                  <a:schemeClr val="tx2">
                    <a:lumMod val="75000"/>
                  </a:schemeClr>
                </a:solidFill>
              </a:rPr>
              <a:t>NP - MEDICATION MANAGEMENT</a:t>
            </a:r>
            <a:br>
              <a:rPr lang="en-US" altLang="en-US" b="1" dirty="0">
                <a:solidFill>
                  <a:schemeClr val="tx2">
                    <a:lumMod val="75000"/>
                  </a:schemeClr>
                </a:solidFill>
              </a:rPr>
            </a:br>
            <a:r>
              <a:rPr lang="en-US" altLang="en-US" b="1" i="1" dirty="0">
                <a:solidFill>
                  <a:schemeClr val="tx2">
                    <a:lumMod val="75000"/>
                  </a:schemeClr>
                </a:solidFill>
              </a:rPr>
              <a:t>Lancet Neurology</a:t>
            </a:r>
            <a:r>
              <a:rPr lang="en-US" altLang="en-US" b="1" dirty="0">
                <a:solidFill>
                  <a:schemeClr val="tx2">
                    <a:lumMod val="75000"/>
                  </a:schemeClr>
                </a:solidFill>
              </a:rPr>
              <a:t>, Feb 2015; 162-73</a:t>
            </a:r>
            <a:endParaRPr lang="en-NZ" altLang="en-US" b="1" dirty="0">
              <a:solidFill>
                <a:schemeClr val="tx2">
                  <a:lumMod val="75000"/>
                </a:schemeClr>
              </a:solidFill>
            </a:endParaRPr>
          </a:p>
        </p:txBody>
      </p:sp>
      <p:sp>
        <p:nvSpPr>
          <p:cNvPr id="4099" name="Content Placeholder 2">
            <a:extLst>
              <a:ext uri="{FF2B5EF4-FFF2-40B4-BE49-F238E27FC236}">
                <a16:creationId xmlns:a16="http://schemas.microsoft.com/office/drawing/2014/main" xmlns="" id="{FDE2BD02-869E-46CA-9139-D407200653FE}"/>
              </a:ext>
            </a:extLst>
          </p:cNvPr>
          <p:cNvSpPr>
            <a:spLocks noGrp="1"/>
          </p:cNvSpPr>
          <p:nvPr>
            <p:ph idx="1"/>
          </p:nvPr>
        </p:nvSpPr>
        <p:spPr>
          <a:xfrm>
            <a:off x="1524001" y="1268414"/>
            <a:ext cx="9166225" cy="5589587"/>
          </a:xfrm>
        </p:spPr>
        <p:txBody>
          <a:bodyPr/>
          <a:lstStyle/>
          <a:p>
            <a:pPr>
              <a:defRPr/>
            </a:pPr>
            <a:r>
              <a:rPr lang="en-NZ" sz="4400" u="sng" dirty="0" err="1"/>
              <a:t>Finnerup</a:t>
            </a:r>
            <a:r>
              <a:rPr lang="en-NZ" sz="4400" u="sng" dirty="0"/>
              <a:t> NB et al</a:t>
            </a:r>
            <a:r>
              <a:rPr lang="en-NZ" sz="4400" dirty="0"/>
              <a:t>: “Pharmacotherapy for neuropathic pain in adults: a systematic review &amp; meta-analysis”, for </a:t>
            </a:r>
            <a:r>
              <a:rPr lang="en-NZ" sz="4400" dirty="0" err="1"/>
              <a:t>NeuPSIG</a:t>
            </a:r>
            <a:r>
              <a:rPr lang="en-NZ" sz="4400" dirty="0"/>
              <a:t>, IASP </a:t>
            </a:r>
          </a:p>
          <a:p>
            <a:pPr>
              <a:defRPr/>
            </a:pPr>
            <a:r>
              <a:rPr lang="en-US" altLang="en-US" sz="4400" dirty="0"/>
              <a:t>(Edit comment: Bennett DL; 129-30)</a:t>
            </a:r>
            <a:endParaRPr lang="en-NZ" sz="4400" dirty="0"/>
          </a:p>
          <a:p>
            <a:pPr marL="0" indent="0">
              <a:buNone/>
              <a:defRPr/>
            </a:pPr>
            <a:r>
              <a:rPr lang="en-NZ" altLang="en-US" sz="3600" b="1" dirty="0">
                <a:solidFill>
                  <a:schemeClr val="tx2">
                    <a:lumMod val="75000"/>
                  </a:schemeClr>
                </a:solidFill>
              </a:rPr>
              <a:t>Previous iterations</a:t>
            </a:r>
            <a:r>
              <a:rPr lang="en-NZ" altLang="en-US" sz="3600" dirty="0"/>
              <a:t>: </a:t>
            </a:r>
          </a:p>
          <a:p>
            <a:pPr>
              <a:defRPr/>
            </a:pPr>
            <a:r>
              <a:rPr lang="en-NZ" altLang="en-US" sz="3600" i="1" dirty="0"/>
              <a:t>Pain</a:t>
            </a:r>
            <a:r>
              <a:rPr lang="en-NZ" altLang="en-US" sz="3600" dirty="0"/>
              <a:t> December 2007, 237-51</a:t>
            </a:r>
          </a:p>
          <a:p>
            <a:pPr>
              <a:defRPr/>
            </a:pPr>
            <a:r>
              <a:rPr lang="en-NZ" altLang="en-US" sz="3600" i="1" dirty="0"/>
              <a:t>Arch </a:t>
            </a:r>
            <a:r>
              <a:rPr lang="en-NZ" altLang="en-US" sz="3600" i="1" dirty="0" err="1"/>
              <a:t>Neurol</a:t>
            </a:r>
            <a:r>
              <a:rPr lang="en-NZ" altLang="en-US" sz="3600" i="1" dirty="0"/>
              <a:t> </a:t>
            </a:r>
            <a:r>
              <a:rPr lang="en-NZ" altLang="en-US" sz="3600" dirty="0"/>
              <a:t>November 2003, 1524-34</a:t>
            </a:r>
          </a:p>
          <a:p>
            <a:pPr>
              <a:defRPr/>
            </a:pPr>
            <a:endParaRPr lang="en-NZ" altLang="en-US" sz="3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AE5D5449-5FCA-4857-BF36-981B15D404DE}"/>
              </a:ext>
            </a:extLst>
          </p:cNvPr>
          <p:cNvSpPr>
            <a:spLocks noGrp="1"/>
          </p:cNvSpPr>
          <p:nvPr>
            <p:ph type="title"/>
          </p:nvPr>
        </p:nvSpPr>
        <p:spPr>
          <a:xfrm>
            <a:off x="1524000" y="1"/>
            <a:ext cx="9144000" cy="2060575"/>
          </a:xfrm>
        </p:spPr>
        <p:txBody>
          <a:bodyPr/>
          <a:lstStyle/>
          <a:p>
            <a:pPr>
              <a:defRPr/>
            </a:pPr>
            <a:r>
              <a:rPr lang="en-US" altLang="en-US" b="1" dirty="0">
                <a:solidFill>
                  <a:schemeClr val="tx2">
                    <a:lumMod val="75000"/>
                  </a:schemeClr>
                </a:solidFill>
              </a:rPr>
              <a:t>MEDICATION MANAGEMENT</a:t>
            </a:r>
            <a:br>
              <a:rPr lang="en-US" altLang="en-US" b="1" dirty="0">
                <a:solidFill>
                  <a:schemeClr val="tx2">
                    <a:lumMod val="75000"/>
                  </a:schemeClr>
                </a:solidFill>
              </a:rPr>
            </a:br>
            <a:r>
              <a:rPr lang="en-US" altLang="en-US" b="1" i="1" dirty="0">
                <a:solidFill>
                  <a:schemeClr val="tx2">
                    <a:lumMod val="75000"/>
                  </a:schemeClr>
                </a:solidFill>
              </a:rPr>
              <a:t>Lancet Neurology</a:t>
            </a:r>
            <a:r>
              <a:rPr lang="en-US" altLang="en-US" b="1" dirty="0">
                <a:solidFill>
                  <a:schemeClr val="tx2">
                    <a:lumMod val="75000"/>
                  </a:schemeClr>
                </a:solidFill>
              </a:rPr>
              <a:t>, Feb 2015; 162-73</a:t>
            </a:r>
            <a:endParaRPr lang="en-NZ" altLang="en-US" b="1" dirty="0">
              <a:solidFill>
                <a:schemeClr val="tx2">
                  <a:lumMod val="75000"/>
                </a:schemeClr>
              </a:solidFill>
            </a:endParaRPr>
          </a:p>
        </p:txBody>
      </p:sp>
      <p:sp>
        <p:nvSpPr>
          <p:cNvPr id="4099" name="Content Placeholder 2">
            <a:extLst>
              <a:ext uri="{FF2B5EF4-FFF2-40B4-BE49-F238E27FC236}">
                <a16:creationId xmlns:a16="http://schemas.microsoft.com/office/drawing/2014/main" xmlns="" id="{8C98F815-9CE5-4F59-98A9-D38A2CC4EE67}"/>
              </a:ext>
            </a:extLst>
          </p:cNvPr>
          <p:cNvSpPr>
            <a:spLocks noGrp="1"/>
          </p:cNvSpPr>
          <p:nvPr>
            <p:ph idx="1"/>
          </p:nvPr>
        </p:nvSpPr>
        <p:spPr>
          <a:xfrm>
            <a:off x="1524001" y="1844676"/>
            <a:ext cx="9166225" cy="5013325"/>
          </a:xfrm>
        </p:spPr>
        <p:txBody>
          <a:bodyPr/>
          <a:lstStyle/>
          <a:p>
            <a:pPr marL="0" indent="0" algn="ctr">
              <a:buNone/>
              <a:defRPr/>
            </a:pPr>
            <a:r>
              <a:rPr lang="en-US" altLang="en-US" sz="3600" b="1" dirty="0">
                <a:solidFill>
                  <a:schemeClr val="tx2">
                    <a:lumMod val="75000"/>
                  </a:schemeClr>
                </a:solidFill>
              </a:rPr>
              <a:t>MAIN CONCLUSION (page 169)</a:t>
            </a:r>
            <a:endParaRPr lang="en-NZ" sz="3600" dirty="0"/>
          </a:p>
          <a:p>
            <a:pPr>
              <a:defRPr/>
            </a:pPr>
            <a:r>
              <a:rPr lang="en-NZ" sz="4400" dirty="0"/>
              <a:t>“</a:t>
            </a:r>
            <a:r>
              <a:rPr lang="en-NZ" sz="4400" i="1" dirty="0"/>
              <a:t>Based mainly on moderate or high quality of evidence and efficacy in most trials</a:t>
            </a:r>
            <a:r>
              <a:rPr lang="en-NZ" sz="4400" dirty="0"/>
              <a:t>”, </a:t>
            </a:r>
            <a:r>
              <a:rPr lang="en-NZ" sz="4400" u="sng" dirty="0"/>
              <a:t>TCAs, </a:t>
            </a:r>
            <a:r>
              <a:rPr lang="en-NZ" sz="4400" u="sng" dirty="0" err="1"/>
              <a:t>gabapentinoids</a:t>
            </a:r>
            <a:r>
              <a:rPr lang="en-NZ" sz="4400" u="sng" dirty="0"/>
              <a:t>, &amp; SNRIs</a:t>
            </a:r>
            <a:r>
              <a:rPr lang="en-NZ" sz="4400" dirty="0"/>
              <a:t>, are recommended “</a:t>
            </a:r>
            <a:r>
              <a:rPr lang="en-NZ" sz="4400" i="1" dirty="0"/>
              <a:t>for use in neuropathic pain, and are proposed as </a:t>
            </a:r>
            <a:r>
              <a:rPr lang="en-NZ" sz="4400" i="1" u="sng" dirty="0"/>
              <a:t>first-line treatments</a:t>
            </a:r>
            <a:r>
              <a:rPr lang="en-NZ" sz="4400" dirty="0"/>
              <a:t>”</a:t>
            </a:r>
            <a:endParaRPr lang="en-NZ" altLang="en-US" sz="4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F9022419-A5F8-4FB5-B750-168907327C51}"/>
              </a:ext>
            </a:extLst>
          </p:cNvPr>
          <p:cNvSpPr>
            <a:spLocks noGrp="1"/>
          </p:cNvSpPr>
          <p:nvPr>
            <p:ph type="title"/>
          </p:nvPr>
        </p:nvSpPr>
        <p:spPr>
          <a:xfrm>
            <a:off x="1992314" y="-458788"/>
            <a:ext cx="7991475" cy="142875"/>
          </a:xfrm>
        </p:spPr>
        <p:txBody>
          <a:bodyPr>
            <a:normAutofit fontScale="90000"/>
          </a:bodyPr>
          <a:lstStyle/>
          <a:p>
            <a:pPr>
              <a:defRPr/>
            </a:pPr>
            <a:endParaRPr lang="en-NZ" altLang="en-US" dirty="0"/>
          </a:p>
        </p:txBody>
      </p:sp>
      <p:sp>
        <p:nvSpPr>
          <p:cNvPr id="3" name="Content Placeholder 2">
            <a:extLst>
              <a:ext uri="{FF2B5EF4-FFF2-40B4-BE49-F238E27FC236}">
                <a16:creationId xmlns:a16="http://schemas.microsoft.com/office/drawing/2014/main" xmlns="" id="{86AE1291-C595-4801-B58B-87E3A57771B4}"/>
              </a:ext>
            </a:extLst>
          </p:cNvPr>
          <p:cNvSpPr>
            <a:spLocks noGrp="1"/>
          </p:cNvSpPr>
          <p:nvPr>
            <p:ph idx="1"/>
          </p:nvPr>
        </p:nvSpPr>
        <p:spPr>
          <a:xfrm>
            <a:off x="1524000" y="0"/>
            <a:ext cx="9144000" cy="6858000"/>
          </a:xfrm>
        </p:spPr>
        <p:txBody>
          <a:bodyPr>
            <a:normAutofit/>
          </a:bodyPr>
          <a:lstStyle/>
          <a:p>
            <a:pPr marL="0" indent="0" algn="ctr">
              <a:buNone/>
              <a:defRPr/>
            </a:pPr>
            <a:r>
              <a:rPr lang="en-NZ" sz="3000" b="1" dirty="0">
                <a:solidFill>
                  <a:schemeClr val="tx2">
                    <a:lumMod val="75000"/>
                  </a:schemeClr>
                </a:solidFill>
              </a:rPr>
              <a:t>Strong Recommendations – 1</a:t>
            </a:r>
            <a:r>
              <a:rPr lang="en-NZ" sz="3000" b="1" baseline="30000" dirty="0">
                <a:solidFill>
                  <a:schemeClr val="tx2">
                    <a:lumMod val="75000"/>
                  </a:schemeClr>
                </a:solidFill>
              </a:rPr>
              <a:t>st</a:t>
            </a:r>
            <a:r>
              <a:rPr lang="en-NZ" sz="3000" b="1" dirty="0">
                <a:solidFill>
                  <a:schemeClr val="tx2">
                    <a:lumMod val="75000"/>
                  </a:schemeClr>
                </a:solidFill>
              </a:rPr>
              <a:t>-Line</a:t>
            </a:r>
          </a:p>
          <a:p>
            <a:pPr marL="0" indent="0">
              <a:buNone/>
              <a:defRPr/>
            </a:pPr>
            <a:r>
              <a:rPr lang="en-NZ" sz="2800" dirty="0"/>
              <a:t>                                    </a:t>
            </a:r>
            <a:r>
              <a:rPr lang="en-NZ" sz="2800" u="sng" dirty="0"/>
              <a:t>Dose</a:t>
            </a:r>
            <a:r>
              <a:rPr lang="en-NZ" sz="2800" dirty="0"/>
              <a:t> (mg/day)         </a:t>
            </a:r>
            <a:r>
              <a:rPr lang="en-NZ" sz="2800" u="sng" dirty="0"/>
              <a:t>NNT</a:t>
            </a:r>
            <a:r>
              <a:rPr lang="en-NZ" sz="2800" dirty="0"/>
              <a:t>   </a:t>
            </a:r>
          </a:p>
          <a:p>
            <a:pPr>
              <a:defRPr/>
            </a:pPr>
            <a:r>
              <a:rPr lang="en-NZ" sz="2800" b="1" dirty="0">
                <a:solidFill>
                  <a:srgbClr val="FF0000"/>
                </a:solidFill>
              </a:rPr>
              <a:t>Tricyclic ADs</a:t>
            </a:r>
            <a:r>
              <a:rPr lang="en-NZ" sz="2800" dirty="0"/>
              <a:t>           25-150                       3.6</a:t>
            </a:r>
          </a:p>
          <a:p>
            <a:pPr marL="0" lvl="1" indent="0">
              <a:buNone/>
              <a:defRPr/>
            </a:pPr>
            <a:r>
              <a:rPr lang="en-NZ" dirty="0"/>
              <a:t>Nortriptyline (fewer side-effects than amitriptyline)</a:t>
            </a:r>
          </a:p>
          <a:p>
            <a:pPr>
              <a:defRPr/>
            </a:pPr>
            <a:r>
              <a:rPr lang="en-NZ" sz="2800" b="1" dirty="0">
                <a:solidFill>
                  <a:srgbClr val="FF0000"/>
                </a:solidFill>
              </a:rPr>
              <a:t>Gabapentin</a:t>
            </a:r>
            <a:r>
              <a:rPr lang="en-NZ" sz="2800" dirty="0"/>
              <a:t>        1200-3600                    7.2  </a:t>
            </a:r>
          </a:p>
          <a:p>
            <a:pPr>
              <a:defRPr/>
            </a:pPr>
            <a:r>
              <a:rPr lang="en-NZ" sz="2800" b="1" dirty="0" err="1">
                <a:solidFill>
                  <a:srgbClr val="FF0000"/>
                </a:solidFill>
              </a:rPr>
              <a:t>Pregabalin</a:t>
            </a:r>
            <a:r>
              <a:rPr lang="en-NZ" sz="2800" dirty="0"/>
              <a:t>            300-600                       7.7</a:t>
            </a:r>
          </a:p>
          <a:p>
            <a:pPr>
              <a:defRPr/>
            </a:pPr>
            <a:r>
              <a:rPr lang="en-NZ" sz="2800" b="1" dirty="0">
                <a:solidFill>
                  <a:srgbClr val="FF0000"/>
                </a:solidFill>
              </a:rPr>
              <a:t>Duloxetine</a:t>
            </a:r>
            <a:r>
              <a:rPr lang="en-NZ" sz="2800" dirty="0"/>
              <a:t>              60-120                       6.4</a:t>
            </a:r>
            <a:r>
              <a:rPr lang="en-NZ" sz="2800" i="1" dirty="0">
                <a:solidFill>
                  <a:srgbClr val="0070C0"/>
                </a:solidFill>
              </a:rPr>
              <a:t> (not funded)</a:t>
            </a:r>
            <a:endParaRPr lang="en-NZ" sz="2800" dirty="0"/>
          </a:p>
          <a:p>
            <a:pPr>
              <a:defRPr/>
            </a:pPr>
            <a:r>
              <a:rPr lang="en-NZ" sz="2800" b="1" dirty="0">
                <a:solidFill>
                  <a:srgbClr val="FF0000"/>
                </a:solidFill>
              </a:rPr>
              <a:t>Venlafaxine</a:t>
            </a:r>
            <a:r>
              <a:rPr lang="en-NZ" sz="2800" dirty="0"/>
              <a:t>           150-225                       6.4</a:t>
            </a:r>
          </a:p>
          <a:p>
            <a:pPr marL="0" indent="0">
              <a:buNone/>
              <a:defRPr/>
            </a:pPr>
            <a:r>
              <a:rPr lang="en-NZ" sz="2800" dirty="0" err="1"/>
              <a:t>Ie</a:t>
            </a:r>
            <a:r>
              <a:rPr lang="en-NZ" sz="2800" dirty="0"/>
              <a:t>, 3 classes of 1</a:t>
            </a:r>
            <a:r>
              <a:rPr lang="en-NZ" sz="2800" baseline="30000" dirty="0"/>
              <a:t>st</a:t>
            </a:r>
            <a:r>
              <a:rPr lang="en-NZ" sz="2800" dirty="0"/>
              <a:t>-line pharmacotherapy for NP:</a:t>
            </a:r>
          </a:p>
          <a:p>
            <a:pPr>
              <a:defRPr/>
            </a:pPr>
            <a:r>
              <a:rPr lang="en-NZ" sz="2800" dirty="0"/>
              <a:t>TCAs, </a:t>
            </a:r>
            <a:r>
              <a:rPr lang="en-NZ" sz="2800" dirty="0" err="1"/>
              <a:t>gabapentinoids</a:t>
            </a:r>
            <a:r>
              <a:rPr lang="en-NZ" sz="2800" dirty="0"/>
              <a:t>, SNRIs</a:t>
            </a:r>
          </a:p>
          <a:p>
            <a:pPr marL="0" indent="0">
              <a:buNone/>
              <a:defRPr/>
            </a:pPr>
            <a:endParaRPr lang="en-NZ" sz="2600" u="sng" dirty="0"/>
          </a:p>
          <a:p>
            <a:pPr marL="0" indent="0">
              <a:buNone/>
              <a:defRPr/>
            </a:pPr>
            <a:r>
              <a:rPr lang="en-NZ" sz="2400" u="sng" dirty="0"/>
              <a:t>(Finnerup NB et al</a:t>
            </a:r>
            <a:r>
              <a:rPr lang="en-NZ" sz="2400" dirty="0"/>
              <a:t>: “Pharmacotherapy for neuropathic pain in adults: a systematic review &amp; meta-analysis”. </a:t>
            </a:r>
            <a:r>
              <a:rPr lang="en-NZ" sz="2400" i="1" dirty="0"/>
              <a:t>Lancet </a:t>
            </a:r>
            <a:r>
              <a:rPr lang="en-NZ" sz="2400" i="1" dirty="0" err="1"/>
              <a:t>Neurol</a:t>
            </a:r>
            <a:r>
              <a:rPr lang="en-NZ" sz="2400" dirty="0"/>
              <a:t>, Feb 2015; 162–73)</a:t>
            </a:r>
          </a:p>
          <a:p>
            <a:pPr>
              <a:defRPr/>
            </a:pPr>
            <a:endParaRPr lang="en-NZ" sz="3600" dirty="0"/>
          </a:p>
          <a:p>
            <a:pPr marL="0" indent="0">
              <a:buNone/>
              <a:defRPr/>
            </a:pPr>
            <a:endParaRPr lang="en-NZ" sz="3600" dirty="0"/>
          </a:p>
          <a:p>
            <a:pPr marL="0" indent="0">
              <a:buNone/>
              <a:defRPr/>
            </a:pPr>
            <a:endParaRPr lang="en-NZ" sz="3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xmlns="" id="{6056DCDC-7354-4FCA-99C8-3166D081A8A2}"/>
              </a:ext>
            </a:extLst>
          </p:cNvPr>
          <p:cNvSpPr>
            <a:spLocks noGrp="1"/>
          </p:cNvSpPr>
          <p:nvPr>
            <p:ph type="title"/>
          </p:nvPr>
        </p:nvSpPr>
        <p:spPr>
          <a:xfrm>
            <a:off x="1524000" y="1"/>
            <a:ext cx="9144000" cy="620713"/>
          </a:xfrm>
        </p:spPr>
        <p:txBody>
          <a:bodyPr>
            <a:normAutofit fontScale="90000"/>
          </a:bodyPr>
          <a:lstStyle/>
          <a:p>
            <a:pPr>
              <a:defRPr/>
            </a:pPr>
            <a:r>
              <a:rPr lang="sv-SE" altLang="en-US" sz="3600" b="1" dirty="0">
                <a:solidFill>
                  <a:schemeClr val="accent1">
                    <a:lumMod val="50000"/>
                  </a:schemeClr>
                </a:solidFill>
              </a:rPr>
              <a:t>Medication Combinations</a:t>
            </a:r>
            <a:endParaRPr lang="en-NZ" altLang="en-US" sz="3600" b="1" dirty="0">
              <a:solidFill>
                <a:schemeClr val="accent1">
                  <a:lumMod val="50000"/>
                </a:schemeClr>
              </a:solidFill>
            </a:endParaRPr>
          </a:p>
        </p:txBody>
      </p:sp>
      <p:sp>
        <p:nvSpPr>
          <p:cNvPr id="52227" name="Content Placeholder 2">
            <a:extLst>
              <a:ext uri="{FF2B5EF4-FFF2-40B4-BE49-F238E27FC236}">
                <a16:creationId xmlns:a16="http://schemas.microsoft.com/office/drawing/2014/main" xmlns="" id="{CCD598B8-3FEB-4552-8B0A-2711D3DF0B67}"/>
              </a:ext>
            </a:extLst>
          </p:cNvPr>
          <p:cNvSpPr>
            <a:spLocks noGrp="1"/>
          </p:cNvSpPr>
          <p:nvPr>
            <p:ph idx="1"/>
          </p:nvPr>
        </p:nvSpPr>
        <p:spPr>
          <a:xfrm>
            <a:off x="1524000" y="476250"/>
            <a:ext cx="9144000" cy="6381750"/>
          </a:xfrm>
        </p:spPr>
        <p:txBody>
          <a:bodyPr>
            <a:normAutofit/>
          </a:bodyPr>
          <a:lstStyle/>
          <a:p>
            <a:pPr marL="514350" indent="-514350" algn="ctr">
              <a:buNone/>
              <a:defRPr/>
            </a:pPr>
            <a:endParaRPr lang="sv-SE" altLang="en-US" sz="2800" b="1" u="sng" dirty="0"/>
          </a:p>
          <a:p>
            <a:pPr marL="514350" indent="-514350">
              <a:buNone/>
              <a:defRPr/>
            </a:pPr>
            <a:r>
              <a:rPr lang="sv-SE" altLang="en-US" sz="2800" u="sng" dirty="0"/>
              <a:t>TCA + Gabapentinoid:</a:t>
            </a:r>
          </a:p>
          <a:p>
            <a:pPr marL="914400" lvl="1" indent="-514350">
              <a:buFont typeface="Arial" charset="0"/>
              <a:buChar char="–"/>
              <a:defRPr/>
            </a:pPr>
            <a:r>
              <a:rPr lang="en-NZ" altLang="en-US" sz="2400" u="sng" dirty="0"/>
              <a:t>Nortriptyline</a:t>
            </a:r>
            <a:r>
              <a:rPr lang="en-NZ" altLang="en-US" sz="2400" dirty="0"/>
              <a:t> + </a:t>
            </a:r>
            <a:r>
              <a:rPr lang="en-NZ" altLang="en-US" sz="2400" u="sng" dirty="0"/>
              <a:t>gabapentin</a:t>
            </a:r>
            <a:r>
              <a:rPr lang="en-NZ" altLang="en-US" sz="2400" dirty="0"/>
              <a:t> (</a:t>
            </a:r>
            <a:r>
              <a:rPr lang="sv-SE" altLang="en-US" sz="2400" i="1" dirty="0"/>
              <a:t>The Lancet</a:t>
            </a:r>
            <a:r>
              <a:rPr lang="sv-SE" altLang="en-US" sz="2400" dirty="0"/>
              <a:t>; 10.10.09, pp 1252 – 61)</a:t>
            </a:r>
          </a:p>
          <a:p>
            <a:pPr marL="914400" lvl="1" indent="-514350">
              <a:buFont typeface="Arial" charset="0"/>
              <a:buChar char="–"/>
              <a:defRPr/>
            </a:pPr>
            <a:r>
              <a:rPr lang="fr-FR" altLang="en-US" sz="2400" u="sng" dirty="0"/>
              <a:t>Imipramine</a:t>
            </a:r>
            <a:r>
              <a:rPr lang="fr-FR" altLang="en-US" sz="2400" dirty="0"/>
              <a:t> + </a:t>
            </a:r>
            <a:r>
              <a:rPr lang="fr-FR" altLang="en-US" sz="2400" u="sng" dirty="0" err="1"/>
              <a:t>pregabalin</a:t>
            </a:r>
            <a:r>
              <a:rPr lang="fr-FR" altLang="en-US" sz="2400" dirty="0"/>
              <a:t> (</a:t>
            </a:r>
            <a:r>
              <a:rPr lang="fr-FR" altLang="en-US" sz="2400" i="1" dirty="0"/>
              <a:t>Pain</a:t>
            </a:r>
            <a:r>
              <a:rPr lang="fr-FR" altLang="en-US" sz="2400" dirty="0"/>
              <a:t>, May 2015,  pp 958-66)</a:t>
            </a:r>
          </a:p>
          <a:p>
            <a:pPr marL="914400" lvl="1" indent="-514350">
              <a:buFont typeface="Arial" charset="0"/>
              <a:buChar char="–"/>
              <a:defRPr/>
            </a:pPr>
            <a:endParaRPr lang="fr-FR" altLang="en-US" sz="2400" dirty="0"/>
          </a:p>
          <a:p>
            <a:pPr marL="0" indent="0">
              <a:buNone/>
              <a:defRPr/>
            </a:pPr>
            <a:r>
              <a:rPr lang="fr-FR" altLang="en-US" sz="2800" u="sng" dirty="0"/>
              <a:t>SNRI + </a:t>
            </a:r>
            <a:r>
              <a:rPr lang="fr-FR" altLang="en-US" sz="2800" u="sng" dirty="0" err="1"/>
              <a:t>Gabapentinoid</a:t>
            </a:r>
            <a:r>
              <a:rPr lang="fr-FR" altLang="en-US" sz="2800" dirty="0"/>
              <a:t>:</a:t>
            </a:r>
          </a:p>
          <a:p>
            <a:pPr marL="914400" lvl="1" indent="-514350">
              <a:buFont typeface="Arial" charset="0"/>
              <a:buChar char="–"/>
              <a:defRPr/>
            </a:pPr>
            <a:r>
              <a:rPr lang="fr-FR" altLang="en-US" sz="2400" u="sng" dirty="0" err="1"/>
              <a:t>Venlafaxine</a:t>
            </a:r>
            <a:r>
              <a:rPr lang="fr-FR" altLang="en-US" sz="2400" dirty="0"/>
              <a:t> + </a:t>
            </a:r>
            <a:r>
              <a:rPr lang="fr-FR" altLang="en-US" sz="2400" u="sng" dirty="0" err="1"/>
              <a:t>gabapentin</a:t>
            </a:r>
            <a:r>
              <a:rPr lang="fr-FR" altLang="en-US" sz="2400" dirty="0"/>
              <a:t> (</a:t>
            </a:r>
            <a:r>
              <a:rPr lang="fr-FR" altLang="en-US" sz="2400" i="1" dirty="0"/>
              <a:t>J Clin </a:t>
            </a:r>
            <a:r>
              <a:rPr lang="fr-FR" altLang="en-US" sz="2400" i="1" dirty="0" err="1"/>
              <a:t>Neuromuscul</a:t>
            </a:r>
            <a:r>
              <a:rPr lang="fr-FR" altLang="en-US" sz="2400" i="1" dirty="0"/>
              <a:t> Dis</a:t>
            </a:r>
            <a:r>
              <a:rPr lang="fr-FR" altLang="en-US" sz="2400" dirty="0"/>
              <a:t>;</a:t>
            </a:r>
            <a:r>
              <a:rPr lang="fr-FR" altLang="en-US" sz="2400" i="1" dirty="0"/>
              <a:t> </a:t>
            </a:r>
            <a:r>
              <a:rPr lang="fr-FR" altLang="en-US" sz="2400" dirty="0"/>
              <a:t>2001; </a:t>
            </a:r>
            <a:r>
              <a:rPr lang="fr-FR" altLang="en-US" sz="2000" dirty="0"/>
              <a:t>3: 53–62)</a:t>
            </a:r>
          </a:p>
          <a:p>
            <a:pPr marL="914400" lvl="1" indent="-514350">
              <a:buFont typeface="Arial" charset="0"/>
              <a:buChar char="–"/>
              <a:defRPr/>
            </a:pPr>
            <a:r>
              <a:rPr lang="fr-FR" altLang="en-US" sz="2400" u="sng" dirty="0" err="1"/>
              <a:t>Duloxetine</a:t>
            </a:r>
            <a:r>
              <a:rPr lang="fr-FR" altLang="en-US" sz="2400" dirty="0"/>
              <a:t> + </a:t>
            </a:r>
            <a:r>
              <a:rPr lang="fr-FR" altLang="en-US" sz="2400" u="sng" dirty="0" err="1"/>
              <a:t>Pregabalin</a:t>
            </a:r>
            <a:r>
              <a:rPr lang="fr-FR" altLang="en-US" sz="2400" dirty="0"/>
              <a:t> (</a:t>
            </a:r>
            <a:r>
              <a:rPr lang="fr-FR" altLang="en-US" sz="2400" i="1" dirty="0"/>
              <a:t>Pain</a:t>
            </a:r>
            <a:r>
              <a:rPr lang="fr-FR" altLang="en-US" sz="2400" dirty="0"/>
              <a:t>, July 2016, pp </a:t>
            </a:r>
            <a:r>
              <a:rPr lang="en-NZ" sz="2400" dirty="0"/>
              <a:t>1532–1540)</a:t>
            </a:r>
          </a:p>
          <a:p>
            <a:pPr marL="0" indent="0">
              <a:buNone/>
              <a:defRPr/>
            </a:pPr>
            <a:endParaRPr lang="en-NZ" altLang="en-US" u="sng" dirty="0"/>
          </a:p>
          <a:p>
            <a:pPr marL="0" indent="0">
              <a:buNone/>
              <a:defRPr/>
            </a:pPr>
            <a:r>
              <a:rPr lang="en-NZ" altLang="en-US" u="sng" dirty="0"/>
              <a:t>See also</a:t>
            </a:r>
            <a:r>
              <a:rPr lang="en-NZ" altLang="en-US" dirty="0"/>
              <a:t>:</a:t>
            </a:r>
          </a:p>
          <a:p>
            <a:pPr lvl="1" indent="-342900">
              <a:defRPr/>
            </a:pPr>
            <a:r>
              <a:rPr lang="en-NZ" altLang="en-US" sz="2400" u="sng" dirty="0"/>
              <a:t>Mao et a</a:t>
            </a:r>
            <a:r>
              <a:rPr lang="en-NZ" altLang="en-US" sz="2400" dirty="0"/>
              <a:t>l: </a:t>
            </a:r>
            <a:r>
              <a:rPr lang="en-NZ" altLang="en-US" sz="2400" i="1" dirty="0"/>
              <a:t>J Pain</a:t>
            </a:r>
            <a:r>
              <a:rPr lang="en-NZ" altLang="en-US" sz="2400" dirty="0"/>
              <a:t>, Feb 2011, 157-66</a:t>
            </a:r>
            <a:endParaRPr lang="en-NZ" altLang="en-US" sz="2400" u="sng" dirty="0"/>
          </a:p>
          <a:p>
            <a:pPr lvl="1" indent="-342900">
              <a:defRPr/>
            </a:pPr>
            <a:r>
              <a:rPr lang="en-NZ" altLang="en-US" sz="2400" u="sng" dirty="0" err="1"/>
              <a:t>Gilron</a:t>
            </a:r>
            <a:r>
              <a:rPr lang="en-NZ" altLang="en-US" sz="2400" u="sng" dirty="0"/>
              <a:t> et al</a:t>
            </a:r>
            <a:r>
              <a:rPr lang="en-NZ" altLang="en-US" sz="2400" dirty="0"/>
              <a:t>: </a:t>
            </a:r>
            <a:r>
              <a:rPr lang="en-NZ" altLang="en-US" sz="2400" i="1" dirty="0"/>
              <a:t>Lancet Neurology</a:t>
            </a:r>
            <a:r>
              <a:rPr lang="en-NZ" altLang="en-US" sz="2400" dirty="0"/>
              <a:t>, Nov 2013, 1084-95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32DF6DEF-BA88-44AC-9A91-E5CD8976D3E7}"/>
              </a:ext>
            </a:extLst>
          </p:cNvPr>
          <p:cNvSpPr>
            <a:spLocks noGrp="1"/>
          </p:cNvSpPr>
          <p:nvPr>
            <p:ph type="title"/>
          </p:nvPr>
        </p:nvSpPr>
        <p:spPr>
          <a:xfrm>
            <a:off x="1992314" y="-458788"/>
            <a:ext cx="7991475" cy="142875"/>
          </a:xfrm>
        </p:spPr>
        <p:txBody>
          <a:bodyPr/>
          <a:lstStyle/>
          <a:p>
            <a:endParaRPr lang="en-NZ" altLang="en-US"/>
          </a:p>
        </p:txBody>
      </p:sp>
      <p:sp>
        <p:nvSpPr>
          <p:cNvPr id="3" name="Content Placeholder 2">
            <a:extLst>
              <a:ext uri="{FF2B5EF4-FFF2-40B4-BE49-F238E27FC236}">
                <a16:creationId xmlns:a16="http://schemas.microsoft.com/office/drawing/2014/main" xmlns="" id="{0AC4F8EB-4B52-4C14-BC37-9408E081B69C}"/>
              </a:ext>
            </a:extLst>
          </p:cNvPr>
          <p:cNvSpPr>
            <a:spLocks noGrp="1"/>
          </p:cNvSpPr>
          <p:nvPr>
            <p:ph idx="1"/>
          </p:nvPr>
        </p:nvSpPr>
        <p:spPr>
          <a:xfrm>
            <a:off x="1524000" y="0"/>
            <a:ext cx="9144000" cy="6858000"/>
          </a:xfrm>
        </p:spPr>
        <p:txBody>
          <a:bodyPr/>
          <a:lstStyle/>
          <a:p>
            <a:pPr marL="0" indent="0" algn="ctr">
              <a:buNone/>
              <a:defRPr/>
            </a:pPr>
            <a:r>
              <a:rPr lang="en-NZ" sz="4400" b="1" dirty="0">
                <a:solidFill>
                  <a:schemeClr val="tx2">
                    <a:lumMod val="75000"/>
                  </a:schemeClr>
                </a:solidFill>
              </a:rPr>
              <a:t>Weak Recommendations – 2</a:t>
            </a:r>
            <a:r>
              <a:rPr lang="en-NZ" sz="4400" b="1" baseline="30000" dirty="0">
                <a:solidFill>
                  <a:schemeClr val="tx2">
                    <a:lumMod val="75000"/>
                  </a:schemeClr>
                </a:solidFill>
              </a:rPr>
              <a:t>nd</a:t>
            </a:r>
            <a:r>
              <a:rPr lang="en-NZ" sz="4400" b="1" dirty="0">
                <a:solidFill>
                  <a:schemeClr val="tx2">
                    <a:lumMod val="75000"/>
                  </a:schemeClr>
                </a:solidFill>
              </a:rPr>
              <a:t>-Line</a:t>
            </a:r>
            <a:r>
              <a:rPr lang="en-NZ" sz="3600" dirty="0"/>
              <a:t>                                   </a:t>
            </a:r>
          </a:p>
          <a:p>
            <a:pPr marL="0" indent="0">
              <a:buNone/>
              <a:defRPr/>
            </a:pPr>
            <a:r>
              <a:rPr lang="en-NZ" sz="3600" dirty="0"/>
              <a:t>                                   </a:t>
            </a:r>
            <a:r>
              <a:rPr lang="en-NZ" sz="3600" u="sng" dirty="0"/>
              <a:t>Dose</a:t>
            </a:r>
            <a:r>
              <a:rPr lang="en-NZ" sz="3600" dirty="0"/>
              <a:t> (mg/day)         </a:t>
            </a:r>
            <a:r>
              <a:rPr lang="en-NZ" sz="3600" u="sng" dirty="0"/>
              <a:t>NNT</a:t>
            </a:r>
            <a:r>
              <a:rPr lang="en-NZ" sz="3600" dirty="0"/>
              <a:t>   </a:t>
            </a:r>
          </a:p>
          <a:p>
            <a:pPr>
              <a:defRPr/>
            </a:pPr>
            <a:r>
              <a:rPr lang="en-NZ" sz="3600" u="sng" dirty="0"/>
              <a:t>Capsaicin</a:t>
            </a:r>
            <a:r>
              <a:rPr lang="en-NZ" sz="3600" dirty="0"/>
              <a:t>              8% patch                    10.6</a:t>
            </a:r>
          </a:p>
          <a:p>
            <a:pPr marL="0" indent="0">
              <a:buNone/>
              <a:defRPr/>
            </a:pPr>
            <a:r>
              <a:rPr lang="en-NZ" sz="3600" dirty="0"/>
              <a:t>    (PNP)                    (30-60 </a:t>
            </a:r>
            <a:r>
              <a:rPr lang="en-NZ" sz="3600" dirty="0" err="1"/>
              <a:t>mins</a:t>
            </a:r>
            <a:r>
              <a:rPr lang="en-NZ" sz="3600" dirty="0"/>
              <a:t> every 3 months)</a:t>
            </a:r>
          </a:p>
          <a:p>
            <a:pPr marL="0" indent="0">
              <a:buNone/>
              <a:defRPr/>
            </a:pPr>
            <a:endParaRPr lang="en-NZ" sz="3600" dirty="0"/>
          </a:p>
          <a:p>
            <a:pPr>
              <a:defRPr/>
            </a:pPr>
            <a:r>
              <a:rPr lang="en-NZ" sz="3600" u="sng" dirty="0"/>
              <a:t>Lignocaine</a:t>
            </a:r>
            <a:r>
              <a:rPr lang="en-NZ" sz="3600" dirty="0"/>
              <a:t>            5% patch</a:t>
            </a:r>
          </a:p>
          <a:p>
            <a:pPr marL="0" indent="0">
              <a:buNone/>
              <a:defRPr/>
            </a:pPr>
            <a:r>
              <a:rPr lang="en-NZ" sz="3600" dirty="0"/>
              <a:t>    (PNP)      (Max: 3 patches, up to 12 hours/day)</a:t>
            </a:r>
          </a:p>
          <a:p>
            <a:pPr marL="0" indent="0">
              <a:buNone/>
              <a:defRPr/>
            </a:pPr>
            <a:r>
              <a:rPr lang="en-NZ" sz="2800" dirty="0"/>
              <a:t>(Demoted from 1</a:t>
            </a:r>
            <a:r>
              <a:rPr lang="en-NZ" sz="2800" baseline="30000" dirty="0"/>
              <a:t>st</a:t>
            </a:r>
            <a:r>
              <a:rPr lang="en-NZ" sz="2800" dirty="0"/>
              <a:t>-line due to “weak quality of evidence”)</a:t>
            </a:r>
          </a:p>
          <a:p>
            <a:pPr marL="0" indent="0">
              <a:buNone/>
              <a:defRPr/>
            </a:pPr>
            <a:endParaRPr lang="en-NZ" sz="2800" dirty="0"/>
          </a:p>
          <a:p>
            <a:pPr>
              <a:defRPr/>
            </a:pPr>
            <a:r>
              <a:rPr lang="en-NZ" sz="3600" u="sng" dirty="0"/>
              <a:t>Tramadol</a:t>
            </a:r>
            <a:r>
              <a:rPr lang="en-NZ" sz="3600" dirty="0"/>
              <a:t>              200-400                       4.7</a:t>
            </a:r>
          </a:p>
          <a:p>
            <a:pPr marL="0" indent="0">
              <a:buNone/>
              <a:defRPr/>
            </a:pPr>
            <a:endParaRPr lang="en-NZ" sz="3600" dirty="0"/>
          </a:p>
          <a:p>
            <a:pPr marL="0" indent="0">
              <a:buNone/>
              <a:defRPr/>
            </a:pPr>
            <a:endParaRPr lang="en-NZ"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06C1E-D4A8-492F-ABBD-F60BE1EFC92E}"/>
              </a:ext>
            </a:extLst>
          </p:cNvPr>
          <p:cNvSpPr>
            <a:spLocks noGrp="1"/>
          </p:cNvSpPr>
          <p:nvPr>
            <p:ph type="title"/>
          </p:nvPr>
        </p:nvSpPr>
        <p:spPr/>
        <p:txBody>
          <a:bodyPr/>
          <a:lstStyle/>
          <a:p>
            <a:r>
              <a:rPr lang="en-NZ" dirty="0"/>
              <a:t>Chronic Pain</a:t>
            </a:r>
          </a:p>
        </p:txBody>
      </p:sp>
      <p:sp>
        <p:nvSpPr>
          <p:cNvPr id="3" name="Content Placeholder 2">
            <a:extLst>
              <a:ext uri="{FF2B5EF4-FFF2-40B4-BE49-F238E27FC236}">
                <a16:creationId xmlns:a16="http://schemas.microsoft.com/office/drawing/2014/main" xmlns="" id="{EA0D76D1-DB20-493D-8595-55393FBFD3D9}"/>
              </a:ext>
            </a:extLst>
          </p:cNvPr>
          <p:cNvSpPr>
            <a:spLocks noGrp="1"/>
          </p:cNvSpPr>
          <p:nvPr>
            <p:ph idx="1"/>
          </p:nvPr>
        </p:nvSpPr>
        <p:spPr>
          <a:xfrm>
            <a:off x="1097280" y="1834159"/>
            <a:ext cx="10058400" cy="4474044"/>
          </a:xfrm>
        </p:spPr>
        <p:txBody>
          <a:bodyPr>
            <a:normAutofit fontScale="85000" lnSpcReduction="20000"/>
          </a:bodyPr>
          <a:lstStyle/>
          <a:p>
            <a:pPr marL="0" indent="0" algn="ctr">
              <a:buNone/>
              <a:defRPr/>
            </a:pPr>
            <a:r>
              <a:rPr lang="en-NZ" sz="2400" b="1" i="1" dirty="0">
                <a:solidFill>
                  <a:srgbClr val="00B050"/>
                </a:solidFill>
              </a:rPr>
              <a:t>Chronic pain = “persistent or recurrent pain lasting &gt; 3 months” </a:t>
            </a:r>
          </a:p>
          <a:p>
            <a:pPr marL="0" indent="0">
              <a:buNone/>
              <a:defRPr/>
            </a:pPr>
            <a:r>
              <a:rPr lang="en-NZ" b="1" dirty="0"/>
              <a:t>“</a:t>
            </a:r>
            <a:r>
              <a:rPr lang="en-NZ" b="1" i="1" dirty="0">
                <a:solidFill>
                  <a:srgbClr val="C00000"/>
                </a:solidFill>
              </a:rPr>
              <a:t>Chronic primary pain is pain in 1 or more anatomic regions that persists or recurs for longer than 3 months, is associated with significant emotional distress or significant functional disability (interference with activities of daily life and participation in social roles), &amp; cannot be better explained by another chronic pain condition</a:t>
            </a:r>
            <a:r>
              <a:rPr lang="en-NZ" b="1" dirty="0"/>
              <a:t>.”</a:t>
            </a:r>
          </a:p>
          <a:p>
            <a:endParaRPr lang="en-NZ" dirty="0"/>
          </a:p>
          <a:p>
            <a:r>
              <a:rPr lang="en-NZ" sz="2400" b="1" dirty="0"/>
              <a:t>Chronic pain is common in the neuromuscular disorders</a:t>
            </a:r>
          </a:p>
          <a:p>
            <a:r>
              <a:rPr lang="en-NZ" sz="2400" dirty="0"/>
              <a:t>- In a sample of 257 patients with either Myotonic Muscular Dystrophy or </a:t>
            </a:r>
            <a:r>
              <a:rPr lang="en-NZ" sz="2400" dirty="0" err="1"/>
              <a:t>Fascioscapulohumeral</a:t>
            </a:r>
            <a:r>
              <a:rPr lang="en-NZ" sz="2400" dirty="0"/>
              <a:t> Muscular Dystrophy, 82% of FSHD reported chronic pain, and 64% of MMD.</a:t>
            </a:r>
          </a:p>
          <a:p>
            <a:r>
              <a:rPr lang="en-NZ" sz="2400" dirty="0"/>
              <a:t>- In a sample of 193 adults with NMD, 73% reported chronic pain.</a:t>
            </a:r>
          </a:p>
          <a:p>
            <a:endParaRPr lang="en-NZ" sz="1300" dirty="0"/>
          </a:p>
          <a:p>
            <a:endParaRPr lang="en-NZ" sz="1300" dirty="0"/>
          </a:p>
          <a:p>
            <a:r>
              <a:rPr lang="en-NZ" sz="1300" dirty="0"/>
              <a:t>Jensen, M. P., Hoffman, A. J., </a:t>
            </a:r>
            <a:r>
              <a:rPr lang="en-NZ" sz="1300" dirty="0" err="1"/>
              <a:t>Stoelb</a:t>
            </a:r>
            <a:r>
              <a:rPr lang="en-NZ" sz="1300" dirty="0"/>
              <a:t>, B. L., </a:t>
            </a:r>
            <a:r>
              <a:rPr lang="en-NZ" sz="1300" dirty="0" err="1"/>
              <a:t>Abresch</a:t>
            </a:r>
            <a:r>
              <a:rPr lang="en-NZ" sz="1300" dirty="0"/>
              <a:t>, R. T., Carter, G. T., &amp; McDonald, C. M. (2008). Chronic pain in persons with myotonic dystrophy and facioscapulohumeral dystrophy. </a:t>
            </a:r>
            <a:r>
              <a:rPr lang="en-NZ" sz="1300" i="1" dirty="0"/>
              <a:t>Archives of physical medicine and rehabilitation</a:t>
            </a:r>
            <a:r>
              <a:rPr lang="en-NZ" sz="1300" dirty="0"/>
              <a:t>, </a:t>
            </a:r>
            <a:r>
              <a:rPr lang="en-NZ" sz="1300" i="1" dirty="0"/>
              <a:t>89</a:t>
            </a:r>
            <a:r>
              <a:rPr lang="en-NZ" sz="1300" dirty="0"/>
              <a:t>(2), 320-328.</a:t>
            </a:r>
          </a:p>
          <a:p>
            <a:r>
              <a:rPr lang="en-NZ" sz="1300" dirty="0"/>
              <a:t>Jensen, M. P., </a:t>
            </a:r>
            <a:r>
              <a:rPr lang="en-NZ" sz="1300" dirty="0" err="1"/>
              <a:t>Abresch</a:t>
            </a:r>
            <a:r>
              <a:rPr lang="en-NZ" sz="1300" dirty="0"/>
              <a:t>, R. T., Carter, G. T., &amp; McDonald, C. M. (2005). Chronic pain in persons with neuromuscular disease. </a:t>
            </a:r>
            <a:r>
              <a:rPr lang="en-NZ" sz="1300" i="1" dirty="0"/>
              <a:t>Archives of physical medicine and rehabilitation</a:t>
            </a:r>
            <a:r>
              <a:rPr lang="en-NZ" sz="1300" dirty="0"/>
              <a:t>, </a:t>
            </a:r>
            <a:r>
              <a:rPr lang="en-NZ" sz="1300" i="1" dirty="0"/>
              <a:t>86</a:t>
            </a:r>
            <a:r>
              <a:rPr lang="en-NZ" sz="1300" dirty="0"/>
              <a:t>(6), 1155-1163.</a:t>
            </a:r>
          </a:p>
          <a:p>
            <a:pPr marL="0" indent="0">
              <a:buNone/>
            </a:pPr>
            <a:endParaRPr lang="en-NZ" sz="1300" dirty="0"/>
          </a:p>
        </p:txBody>
      </p:sp>
    </p:spTree>
    <p:extLst>
      <p:ext uri="{BB962C8B-B14F-4D97-AF65-F5344CB8AC3E}">
        <p14:creationId xmlns:p14="http://schemas.microsoft.com/office/powerpoint/2010/main" val="33460104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F7517C3C-4A39-4D81-8832-B84353B32877}"/>
              </a:ext>
            </a:extLst>
          </p:cNvPr>
          <p:cNvSpPr>
            <a:spLocks noGrp="1"/>
          </p:cNvSpPr>
          <p:nvPr>
            <p:ph type="title"/>
          </p:nvPr>
        </p:nvSpPr>
        <p:spPr>
          <a:xfrm>
            <a:off x="1992314" y="-458788"/>
            <a:ext cx="7991475" cy="142875"/>
          </a:xfrm>
        </p:spPr>
        <p:txBody>
          <a:bodyPr/>
          <a:lstStyle/>
          <a:p>
            <a:endParaRPr lang="en-NZ" altLang="en-US"/>
          </a:p>
        </p:txBody>
      </p:sp>
      <p:sp>
        <p:nvSpPr>
          <p:cNvPr id="3" name="Content Placeholder 2">
            <a:extLst>
              <a:ext uri="{FF2B5EF4-FFF2-40B4-BE49-F238E27FC236}">
                <a16:creationId xmlns:a16="http://schemas.microsoft.com/office/drawing/2014/main" xmlns="" id="{B9885C27-95AB-4CB5-A6AC-ED457B08D3F4}"/>
              </a:ext>
            </a:extLst>
          </p:cNvPr>
          <p:cNvSpPr>
            <a:spLocks noGrp="1"/>
          </p:cNvSpPr>
          <p:nvPr>
            <p:ph idx="1"/>
          </p:nvPr>
        </p:nvSpPr>
        <p:spPr>
          <a:xfrm>
            <a:off x="1524000" y="0"/>
            <a:ext cx="9144000" cy="6858000"/>
          </a:xfrm>
        </p:spPr>
        <p:txBody>
          <a:bodyPr/>
          <a:lstStyle/>
          <a:p>
            <a:pPr marL="0" indent="0" algn="ctr">
              <a:buNone/>
              <a:defRPr/>
            </a:pPr>
            <a:r>
              <a:rPr lang="en-NZ" sz="5400" b="1" dirty="0">
                <a:solidFill>
                  <a:schemeClr val="tx2">
                    <a:lumMod val="75000"/>
                  </a:schemeClr>
                </a:solidFill>
              </a:rPr>
              <a:t>Recommendations </a:t>
            </a:r>
            <a:r>
              <a:rPr lang="en-NZ" sz="5400" b="1" u="sng" dirty="0">
                <a:solidFill>
                  <a:schemeClr val="tx2">
                    <a:lumMod val="75000"/>
                  </a:schemeClr>
                </a:solidFill>
              </a:rPr>
              <a:t>against</a:t>
            </a:r>
            <a:r>
              <a:rPr lang="en-NZ" sz="5400" b="1" dirty="0">
                <a:solidFill>
                  <a:schemeClr val="tx2">
                    <a:lumMod val="75000"/>
                  </a:schemeClr>
                </a:solidFill>
              </a:rPr>
              <a:t> use:</a:t>
            </a:r>
          </a:p>
          <a:p>
            <a:pPr marL="0" indent="0" algn="ctr">
              <a:buNone/>
              <a:defRPr/>
            </a:pPr>
            <a:r>
              <a:rPr lang="en-NZ" sz="2800" dirty="0"/>
              <a:t>(Negative Trials &amp;/or Safety Concerns)</a:t>
            </a:r>
            <a:endParaRPr lang="en-NZ" sz="2800" b="1" dirty="0">
              <a:solidFill>
                <a:schemeClr val="tx2">
                  <a:lumMod val="75000"/>
                </a:schemeClr>
              </a:solidFill>
            </a:endParaRPr>
          </a:p>
          <a:p>
            <a:pPr marL="742950" indent="-742950">
              <a:buFont typeface="+mj-lt"/>
              <a:buAutoNum type="arabicPeriod"/>
              <a:defRPr/>
            </a:pPr>
            <a:r>
              <a:rPr lang="en-NZ" sz="4000" b="1" dirty="0">
                <a:solidFill>
                  <a:schemeClr val="tx2">
                    <a:lumMod val="75000"/>
                  </a:schemeClr>
                </a:solidFill>
              </a:rPr>
              <a:t>Weak recommendations </a:t>
            </a:r>
            <a:r>
              <a:rPr lang="en-NZ" sz="4000" b="1" u="sng" dirty="0">
                <a:solidFill>
                  <a:schemeClr val="tx2">
                    <a:lumMod val="75000"/>
                  </a:schemeClr>
                </a:solidFill>
              </a:rPr>
              <a:t>against</a:t>
            </a:r>
            <a:r>
              <a:rPr lang="en-NZ" sz="4000" b="1" dirty="0">
                <a:solidFill>
                  <a:schemeClr val="tx2">
                    <a:lumMod val="75000"/>
                  </a:schemeClr>
                </a:solidFill>
              </a:rPr>
              <a:t> use:</a:t>
            </a:r>
          </a:p>
          <a:p>
            <a:pPr marL="0" indent="0">
              <a:buNone/>
              <a:defRPr/>
            </a:pPr>
            <a:r>
              <a:rPr lang="en-NZ" sz="3600" dirty="0"/>
              <a:t>• </a:t>
            </a:r>
            <a:r>
              <a:rPr lang="en-NZ" sz="3600" u="sng" dirty="0"/>
              <a:t>Cannabinoids</a:t>
            </a:r>
            <a:r>
              <a:rPr lang="en-NZ" sz="3600" dirty="0"/>
              <a:t>  </a:t>
            </a:r>
            <a:r>
              <a:rPr lang="en-NZ" sz="2800" dirty="0"/>
              <a:t>(“</a:t>
            </a:r>
            <a:r>
              <a:rPr lang="en-NZ" sz="2800" i="1" dirty="0"/>
              <a:t>negative results, potential misuse, diversion, &amp; long-term mental health risks</a:t>
            </a:r>
            <a:r>
              <a:rPr lang="en-NZ" sz="2800" dirty="0"/>
              <a:t>”)</a:t>
            </a:r>
          </a:p>
          <a:p>
            <a:pPr marL="0" indent="0">
              <a:buNone/>
              <a:defRPr/>
            </a:pPr>
            <a:r>
              <a:rPr lang="en-NZ" sz="3600" dirty="0"/>
              <a:t>• </a:t>
            </a:r>
            <a:r>
              <a:rPr lang="en-NZ" sz="3600" u="sng" dirty="0"/>
              <a:t>Valproate</a:t>
            </a:r>
          </a:p>
          <a:p>
            <a:pPr marL="0" indent="0">
              <a:buNone/>
              <a:defRPr/>
            </a:pPr>
            <a:endParaRPr lang="en-NZ" sz="1100" b="1" dirty="0"/>
          </a:p>
          <a:p>
            <a:pPr marL="0" indent="0">
              <a:buNone/>
              <a:defRPr/>
            </a:pPr>
            <a:r>
              <a:rPr lang="en-NZ" sz="4000" b="1" dirty="0">
                <a:solidFill>
                  <a:schemeClr val="tx2">
                    <a:lumMod val="75000"/>
                  </a:schemeClr>
                </a:solidFill>
              </a:rPr>
              <a:t>2.    Strong recommendations </a:t>
            </a:r>
            <a:r>
              <a:rPr lang="en-NZ" sz="4000" b="1" u="sng" dirty="0">
                <a:solidFill>
                  <a:schemeClr val="tx2">
                    <a:lumMod val="75000"/>
                  </a:schemeClr>
                </a:solidFill>
              </a:rPr>
              <a:t>against</a:t>
            </a:r>
            <a:r>
              <a:rPr lang="en-NZ" sz="4000" b="1" dirty="0">
                <a:solidFill>
                  <a:schemeClr val="tx2">
                    <a:lumMod val="75000"/>
                  </a:schemeClr>
                </a:solidFill>
              </a:rPr>
              <a:t> use:</a:t>
            </a:r>
          </a:p>
          <a:p>
            <a:pPr marL="0" indent="0">
              <a:buNone/>
              <a:defRPr/>
            </a:pPr>
            <a:r>
              <a:rPr lang="en-NZ" sz="3600" dirty="0"/>
              <a:t>• </a:t>
            </a:r>
            <a:r>
              <a:rPr lang="en-NZ" sz="3600" u="sng" dirty="0" err="1"/>
              <a:t>Levetiracetam</a:t>
            </a:r>
            <a:endParaRPr lang="en-NZ" sz="3600" u="sng" dirty="0"/>
          </a:p>
          <a:p>
            <a:pPr marL="0" indent="0">
              <a:buNone/>
              <a:defRPr/>
            </a:pPr>
            <a:r>
              <a:rPr lang="en-NZ" sz="3600" dirty="0"/>
              <a:t>• </a:t>
            </a:r>
            <a:r>
              <a:rPr lang="en-NZ" sz="3600" u="sng" dirty="0" err="1"/>
              <a:t>Mexiletine</a:t>
            </a:r>
            <a:endParaRPr lang="en-NZ" sz="3600" u="sng"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F10371B1-A310-4374-9531-3AD6CC011216}"/>
              </a:ext>
            </a:extLst>
          </p:cNvPr>
          <p:cNvSpPr>
            <a:spLocks noGrp="1"/>
          </p:cNvSpPr>
          <p:nvPr>
            <p:ph type="title"/>
          </p:nvPr>
        </p:nvSpPr>
        <p:spPr>
          <a:xfrm>
            <a:off x="1992314" y="-458788"/>
            <a:ext cx="7991475" cy="142875"/>
          </a:xfrm>
        </p:spPr>
        <p:txBody>
          <a:bodyPr/>
          <a:lstStyle/>
          <a:p>
            <a:endParaRPr lang="en-NZ" altLang="en-US"/>
          </a:p>
        </p:txBody>
      </p:sp>
      <p:sp>
        <p:nvSpPr>
          <p:cNvPr id="3" name="Content Placeholder 2">
            <a:extLst>
              <a:ext uri="{FF2B5EF4-FFF2-40B4-BE49-F238E27FC236}">
                <a16:creationId xmlns:a16="http://schemas.microsoft.com/office/drawing/2014/main" xmlns="" id="{66945730-10EE-49C1-9FC7-ED5330A87DF7}"/>
              </a:ext>
            </a:extLst>
          </p:cNvPr>
          <p:cNvSpPr>
            <a:spLocks noGrp="1"/>
          </p:cNvSpPr>
          <p:nvPr>
            <p:ph idx="1"/>
          </p:nvPr>
        </p:nvSpPr>
        <p:spPr>
          <a:xfrm>
            <a:off x="1524000" y="0"/>
            <a:ext cx="9144000" cy="6858000"/>
          </a:xfrm>
        </p:spPr>
        <p:txBody>
          <a:bodyPr/>
          <a:lstStyle/>
          <a:p>
            <a:pPr marL="0" indent="0" algn="ctr">
              <a:buNone/>
              <a:defRPr/>
            </a:pPr>
            <a:r>
              <a:rPr lang="en-NZ" sz="3600" b="1" dirty="0">
                <a:solidFill>
                  <a:schemeClr val="tx2">
                    <a:lumMod val="75000"/>
                  </a:schemeClr>
                </a:solidFill>
              </a:rPr>
              <a:t>Other comments</a:t>
            </a:r>
          </a:p>
          <a:p>
            <a:pPr>
              <a:defRPr/>
            </a:pPr>
            <a:r>
              <a:rPr lang="en-NZ" dirty="0"/>
              <a:t>“</a:t>
            </a:r>
            <a:r>
              <a:rPr lang="en-NZ" i="1" dirty="0"/>
              <a:t>for individual drugs … NNT for 50% pain relief ranging from about 4 to 10 for most positive trials emphasise the modest overall study outcomes … Inadequate response to drug therapy constitutes a substantial unmet need</a:t>
            </a:r>
            <a:r>
              <a:rPr lang="en-NZ" dirty="0"/>
              <a:t>” … &amp; “</a:t>
            </a:r>
            <a:r>
              <a:rPr lang="en-NZ" i="1" dirty="0"/>
              <a:t>might have important consequences in terms of psychological or social adjustment</a:t>
            </a:r>
            <a:r>
              <a:rPr lang="en-NZ" dirty="0"/>
              <a:t>”</a:t>
            </a:r>
            <a:endParaRPr lang="en-NZ" sz="3600" b="1" dirty="0">
              <a:solidFill>
                <a:schemeClr val="tx2">
                  <a:lumMod val="75000"/>
                </a:schemeClr>
              </a:solidFill>
            </a:endParaRPr>
          </a:p>
          <a:p>
            <a:pPr>
              <a:defRPr/>
            </a:pPr>
            <a:r>
              <a:rPr lang="en-NZ" dirty="0"/>
              <a:t>“</a:t>
            </a:r>
            <a:r>
              <a:rPr lang="en-NZ" i="1" dirty="0"/>
              <a:t>efficacy of systemic drug treatments is generally</a:t>
            </a:r>
            <a:r>
              <a:rPr lang="en-NZ" dirty="0"/>
              <a:t>” independent of aetiology of “</a:t>
            </a:r>
            <a:r>
              <a:rPr lang="en-NZ" i="1" dirty="0"/>
              <a:t>underlying disorder</a:t>
            </a:r>
            <a:r>
              <a:rPr lang="en-NZ" dirty="0"/>
              <a:t>”</a:t>
            </a:r>
          </a:p>
          <a:p>
            <a:pPr>
              <a:defRPr/>
            </a:pPr>
            <a:r>
              <a:rPr lang="en-NZ" dirty="0"/>
              <a:t>“</a:t>
            </a:r>
            <a:r>
              <a:rPr lang="en-NZ" i="1" dirty="0"/>
              <a:t>generally no evidence of efficacy of particular drugs in specific disorders” </a:t>
            </a:r>
            <a:r>
              <a:rPr lang="en-NZ" i="1" dirty="0">
                <a:sym typeface="Wingdings" panose="05000000000000000000" pitchFamily="2" charset="2"/>
              </a:rPr>
              <a:t> “</a:t>
            </a:r>
            <a:r>
              <a:rPr lang="en-NZ" i="1" dirty="0"/>
              <a:t>recommendations apply to neuropathic pain in general</a:t>
            </a:r>
            <a:r>
              <a:rPr lang="en-NZ" dirty="0"/>
              <a:t>”</a:t>
            </a:r>
          </a:p>
          <a:p>
            <a:pPr>
              <a:defRPr/>
            </a:pPr>
            <a:endParaRPr lang="en-NZ" dirty="0"/>
          </a:p>
          <a:p>
            <a:pPr>
              <a:defRPr/>
            </a:pPr>
            <a:endParaRPr lang="en-NZ" dirty="0"/>
          </a:p>
          <a:p>
            <a:pPr marL="0" indent="0">
              <a:buNone/>
              <a:defRPr/>
            </a:pPr>
            <a:endParaRPr lang="en-NZ" sz="4000" dirty="0"/>
          </a:p>
          <a:p>
            <a:pPr marL="0" indent="0" algn="ctr">
              <a:buNone/>
              <a:defRPr/>
            </a:pPr>
            <a:endParaRPr lang="en-NZ" sz="3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xmlns="" id="{749A5D06-459E-4826-9A11-94F830C9F586}"/>
              </a:ext>
            </a:extLst>
          </p:cNvPr>
          <p:cNvSpPr>
            <a:spLocks noGrp="1"/>
          </p:cNvSpPr>
          <p:nvPr>
            <p:ph type="title"/>
          </p:nvPr>
        </p:nvSpPr>
        <p:spPr>
          <a:xfrm>
            <a:off x="1524000" y="1"/>
            <a:ext cx="9036050" cy="1052513"/>
          </a:xfrm>
        </p:spPr>
        <p:txBody>
          <a:bodyPr/>
          <a:lstStyle/>
          <a:p>
            <a:pPr>
              <a:defRPr/>
            </a:pPr>
            <a:r>
              <a:rPr lang="en-NZ" altLang="en-US" b="1" dirty="0">
                <a:solidFill>
                  <a:schemeClr val="tx2">
                    <a:lumMod val="75000"/>
                  </a:schemeClr>
                </a:solidFill>
              </a:rPr>
              <a:t>No Evidence in Neuropathic Pain for:</a:t>
            </a:r>
          </a:p>
        </p:txBody>
      </p:sp>
      <p:sp>
        <p:nvSpPr>
          <p:cNvPr id="56323" name="Content Placeholder 2">
            <a:extLst>
              <a:ext uri="{FF2B5EF4-FFF2-40B4-BE49-F238E27FC236}">
                <a16:creationId xmlns:a16="http://schemas.microsoft.com/office/drawing/2014/main" xmlns="" id="{FB6EDD08-4318-4EEB-832D-F22FF616EC64}"/>
              </a:ext>
            </a:extLst>
          </p:cNvPr>
          <p:cNvSpPr>
            <a:spLocks noGrp="1"/>
          </p:cNvSpPr>
          <p:nvPr>
            <p:ph idx="1"/>
          </p:nvPr>
        </p:nvSpPr>
        <p:spPr>
          <a:xfrm>
            <a:off x="1524000" y="981076"/>
            <a:ext cx="9144000" cy="5876925"/>
          </a:xfrm>
        </p:spPr>
        <p:txBody>
          <a:bodyPr/>
          <a:lstStyle/>
          <a:p>
            <a:r>
              <a:rPr lang="en-NZ" altLang="en-US"/>
              <a:t>Anti-inflammatories</a:t>
            </a:r>
          </a:p>
          <a:p>
            <a:pPr>
              <a:buFont typeface="Arial" panose="020B0604020202020204" pitchFamily="34" charset="0"/>
              <a:buNone/>
            </a:pPr>
            <a:r>
              <a:rPr lang="en-NZ" altLang="en-US"/>
              <a:t>    </a:t>
            </a:r>
            <a:r>
              <a:rPr lang="en-NZ" altLang="en-US" u="sng"/>
              <a:t>Vo, T et al</a:t>
            </a:r>
            <a:r>
              <a:rPr lang="en-NZ" altLang="en-US"/>
              <a:t>: “Topical review: Non-steroidal anti-inflammatory drugs for neuropathic pain: How do we explain continued widespread use?” </a:t>
            </a:r>
            <a:r>
              <a:rPr lang="en-NZ" altLang="en-US" i="1"/>
              <a:t>Pain</a:t>
            </a:r>
            <a:r>
              <a:rPr lang="en-NZ" altLang="en-US"/>
              <a:t>; 143 (2009) 169–71</a:t>
            </a:r>
          </a:p>
          <a:p>
            <a:pPr>
              <a:buFont typeface="Arial" panose="020B0604020202020204" pitchFamily="34" charset="0"/>
              <a:buNone/>
            </a:pPr>
            <a:endParaRPr lang="en-NZ" altLang="en-US" sz="1800"/>
          </a:p>
          <a:p>
            <a:r>
              <a:rPr lang="en-NZ" altLang="en-US"/>
              <a:t>Paracetamol</a:t>
            </a:r>
          </a:p>
          <a:p>
            <a:pPr>
              <a:buFont typeface="Arial" panose="020B0604020202020204" pitchFamily="34" charset="0"/>
              <a:buNone/>
            </a:pPr>
            <a:endParaRPr lang="en-NZ" altLang="en-US"/>
          </a:p>
          <a:p>
            <a:pPr>
              <a:buFont typeface="Arial" panose="020B0604020202020204" pitchFamily="34" charset="0"/>
              <a:buNone/>
            </a:pPr>
            <a:r>
              <a:rPr lang="en-NZ" altLang="en-US" b="1">
                <a:solidFill>
                  <a:srgbClr val="FF0000"/>
                </a:solidFill>
              </a:rPr>
              <a:t>NB</a:t>
            </a:r>
            <a:r>
              <a:rPr lang="en-NZ" altLang="en-US">
                <a:solidFill>
                  <a:srgbClr val="FF0000"/>
                </a:solidFill>
              </a:rPr>
              <a:t>: WHO Analgesic Ladder does </a:t>
            </a:r>
            <a:r>
              <a:rPr lang="en-NZ" altLang="en-US" b="1">
                <a:solidFill>
                  <a:srgbClr val="FF0000"/>
                </a:solidFill>
              </a:rPr>
              <a:t>not</a:t>
            </a:r>
            <a:r>
              <a:rPr lang="en-NZ" altLang="en-US">
                <a:solidFill>
                  <a:srgbClr val="FF0000"/>
                </a:solidFill>
              </a:rPr>
              <a:t> apply to chronic non-malignant pain, including neuropathic pain.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53864B2C-1951-4170-AAE7-40E25B39F110}"/>
              </a:ext>
            </a:extLst>
          </p:cNvPr>
          <p:cNvSpPr>
            <a:spLocks noGrp="1"/>
          </p:cNvSpPr>
          <p:nvPr>
            <p:ph type="title"/>
          </p:nvPr>
        </p:nvSpPr>
        <p:spPr>
          <a:xfrm>
            <a:off x="1700213" y="1"/>
            <a:ext cx="8691562" cy="1241425"/>
          </a:xfrm>
        </p:spPr>
        <p:txBody>
          <a:bodyPr/>
          <a:lstStyle/>
          <a:p>
            <a:pPr>
              <a:defRPr/>
            </a:pPr>
            <a:r>
              <a:rPr lang="en-NZ" altLang="en-US" sz="2800" b="1" dirty="0">
                <a:solidFill>
                  <a:schemeClr val="accent6">
                    <a:lumMod val="75000"/>
                  </a:schemeClr>
                </a:solidFill>
              </a:rPr>
              <a:t>“Oral nonsteroidal anti-inflammatory drugs for neuropathic pain.” </a:t>
            </a:r>
            <a:br>
              <a:rPr lang="en-NZ" altLang="en-US" sz="2800" b="1" dirty="0">
                <a:solidFill>
                  <a:schemeClr val="accent6">
                    <a:lumMod val="75000"/>
                  </a:schemeClr>
                </a:solidFill>
              </a:rPr>
            </a:br>
            <a:r>
              <a:rPr lang="en-NZ" altLang="en-US" sz="2400" u="sng" dirty="0"/>
              <a:t>Moore RA et al</a:t>
            </a:r>
            <a:r>
              <a:rPr lang="en-NZ" altLang="en-US" sz="2400" dirty="0"/>
              <a:t>: </a:t>
            </a:r>
            <a:r>
              <a:rPr lang="en-NZ" altLang="en-US" sz="2400" i="1" dirty="0"/>
              <a:t>Cochrane Review</a:t>
            </a:r>
            <a:r>
              <a:rPr lang="en-NZ" altLang="en-US" sz="2400" dirty="0"/>
              <a:t>; 2015</a:t>
            </a:r>
          </a:p>
        </p:txBody>
      </p:sp>
      <p:sp>
        <p:nvSpPr>
          <p:cNvPr id="57347" name="Content Placeholder 2">
            <a:extLst>
              <a:ext uri="{FF2B5EF4-FFF2-40B4-BE49-F238E27FC236}">
                <a16:creationId xmlns:a16="http://schemas.microsoft.com/office/drawing/2014/main" xmlns="" id="{BAE9D4C5-D922-463A-AEFD-F52B633E233F}"/>
              </a:ext>
            </a:extLst>
          </p:cNvPr>
          <p:cNvSpPr>
            <a:spLocks noGrp="1"/>
          </p:cNvSpPr>
          <p:nvPr>
            <p:ph idx="1"/>
          </p:nvPr>
        </p:nvSpPr>
        <p:spPr>
          <a:xfrm>
            <a:off x="1722438" y="1700214"/>
            <a:ext cx="8748712" cy="5157787"/>
          </a:xfrm>
        </p:spPr>
        <p:txBody>
          <a:bodyPr/>
          <a:lstStyle/>
          <a:p>
            <a:r>
              <a:rPr lang="en-NZ" altLang="en-US"/>
              <a:t>third tier evidence, very low quality. </a:t>
            </a:r>
          </a:p>
          <a:p>
            <a:r>
              <a:rPr lang="en-NZ" altLang="en-US" u="sng"/>
              <a:t>No indication of any significant pain reduction with NSAIDs</a:t>
            </a:r>
            <a:r>
              <a:rPr lang="en-NZ" altLang="en-US"/>
              <a:t>. </a:t>
            </a:r>
          </a:p>
          <a:p>
            <a:r>
              <a:rPr lang="en-NZ" altLang="en-US" u="sng"/>
              <a:t>no good evidence whether oral NSAIDs are helpful to treat neuropathic pain</a:t>
            </a:r>
          </a:p>
          <a:p>
            <a:r>
              <a:rPr lang="en-NZ" altLang="en-US"/>
              <a:t>Adverse event rates were low, with insufficient events for any analysis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xmlns="" id="{BE45DA64-7270-4FF0-8D04-18B82C38E771}"/>
              </a:ext>
            </a:extLst>
          </p:cNvPr>
          <p:cNvSpPr>
            <a:spLocks noGrp="1"/>
          </p:cNvSpPr>
          <p:nvPr>
            <p:ph type="title"/>
          </p:nvPr>
        </p:nvSpPr>
        <p:spPr>
          <a:xfrm>
            <a:off x="1722438" y="0"/>
            <a:ext cx="8748712" cy="1417638"/>
          </a:xfrm>
        </p:spPr>
        <p:txBody>
          <a:bodyPr/>
          <a:lstStyle/>
          <a:p>
            <a:pPr>
              <a:defRPr/>
            </a:pPr>
            <a:r>
              <a:rPr lang="en-NZ" altLang="en-US" b="1" dirty="0">
                <a:solidFill>
                  <a:schemeClr val="accent6">
                    <a:lumMod val="75000"/>
                  </a:schemeClr>
                </a:solidFill>
              </a:rPr>
              <a:t>Paracetamol</a:t>
            </a:r>
          </a:p>
        </p:txBody>
      </p:sp>
      <p:pic>
        <p:nvPicPr>
          <p:cNvPr id="59395" name="yiv134241956ecx_x0000_i1028" descr="cid:BDD1A8CC-B988-4E8F-A69B-8A71CF9AF8E3">
            <a:extLst>
              <a:ext uri="{FF2B5EF4-FFF2-40B4-BE49-F238E27FC236}">
                <a16:creationId xmlns:a16="http://schemas.microsoft.com/office/drawing/2014/main" xmlns="" id="{B6AC1A88-6345-49B3-BBBE-D05F0872678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722438" y="1341439"/>
            <a:ext cx="8748712" cy="540067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90F1F342-2C0B-4766-8C9C-C1ACD2C532D3}"/>
              </a:ext>
            </a:extLst>
          </p:cNvPr>
          <p:cNvSpPr>
            <a:spLocks noGrp="1"/>
          </p:cNvSpPr>
          <p:nvPr>
            <p:ph type="title"/>
          </p:nvPr>
        </p:nvSpPr>
        <p:spPr>
          <a:xfrm>
            <a:off x="1722438" y="1"/>
            <a:ext cx="8748712" cy="1052513"/>
          </a:xfrm>
        </p:spPr>
        <p:txBody>
          <a:bodyPr/>
          <a:lstStyle/>
          <a:p>
            <a:pPr>
              <a:defRPr/>
            </a:pPr>
            <a:r>
              <a:rPr lang="en-NZ" altLang="en-US" b="1" dirty="0">
                <a:solidFill>
                  <a:schemeClr val="accent6">
                    <a:lumMod val="75000"/>
                  </a:schemeClr>
                </a:solidFill>
              </a:rPr>
              <a:t>Paracetamol – References</a:t>
            </a:r>
          </a:p>
        </p:txBody>
      </p:sp>
      <p:sp>
        <p:nvSpPr>
          <p:cNvPr id="60419" name="Content Placeholder 2">
            <a:extLst>
              <a:ext uri="{FF2B5EF4-FFF2-40B4-BE49-F238E27FC236}">
                <a16:creationId xmlns:a16="http://schemas.microsoft.com/office/drawing/2014/main" xmlns="" id="{330B6A4B-B2D0-4DB6-A4F3-FCACC05FB022}"/>
              </a:ext>
            </a:extLst>
          </p:cNvPr>
          <p:cNvSpPr>
            <a:spLocks noGrp="1"/>
          </p:cNvSpPr>
          <p:nvPr>
            <p:ph idx="1"/>
          </p:nvPr>
        </p:nvSpPr>
        <p:spPr>
          <a:xfrm>
            <a:off x="1722439" y="981075"/>
            <a:ext cx="8766175" cy="5862638"/>
          </a:xfrm>
        </p:spPr>
        <p:txBody>
          <a:bodyPr/>
          <a:lstStyle/>
          <a:p>
            <a:r>
              <a:rPr lang="en-NZ" altLang="en-US" sz="2400" i="1"/>
              <a:t>Williams CM et al: “</a:t>
            </a:r>
            <a:r>
              <a:rPr lang="en-NZ" altLang="en-US" sz="2400"/>
              <a:t>Efficacy of paracetamol for acute low-back pain: a double-blind, randomised controlled trial”; </a:t>
            </a:r>
            <a:r>
              <a:rPr lang="en-NZ" altLang="en-US" sz="2400" i="1"/>
              <a:t>Lancet </a:t>
            </a:r>
            <a:r>
              <a:rPr lang="en-NZ" altLang="en-US" sz="2400"/>
              <a:t>2014; 384: 1586–96</a:t>
            </a:r>
          </a:p>
          <a:p>
            <a:r>
              <a:rPr lang="en-NZ" altLang="en-US" sz="2400"/>
              <a:t>Brune K: “Review: Acetaminophen/paracetamol: a history of errors, failures and false decisions”; </a:t>
            </a:r>
            <a:r>
              <a:rPr lang="en-NZ" altLang="en-US" sz="2400" i="1"/>
              <a:t>Eur J Pain</a:t>
            </a:r>
            <a:r>
              <a:rPr lang="en-NZ" altLang="en-US" sz="2400"/>
              <a:t> 19 (2015), 953—965</a:t>
            </a:r>
          </a:p>
          <a:p>
            <a:r>
              <a:rPr lang="en-NZ" altLang="en-US" sz="2400" i="1"/>
              <a:t>da Costa BR: “</a:t>
            </a:r>
            <a:r>
              <a:rPr lang="en-NZ" altLang="en-US" sz="2400"/>
              <a:t>Effectiveness of non-steroidal anti-inflammatory drugs for the treatment of pain in knee and hip osteoarthritis: a network meta-analysis”; </a:t>
            </a:r>
            <a:r>
              <a:rPr lang="en-NZ" altLang="en-US" sz="2400" i="1"/>
              <a:t>Lancet </a:t>
            </a:r>
            <a:r>
              <a:rPr lang="en-NZ" altLang="en-US" sz="2400"/>
              <a:t>2017; 390: e21–33</a:t>
            </a:r>
          </a:p>
          <a:p>
            <a:r>
              <a:rPr lang="en-NZ" altLang="en-US" sz="2400"/>
              <a:t>Machado GC et al:</a:t>
            </a:r>
            <a:r>
              <a:rPr lang="en-NZ" altLang="en-US" sz="2400" i="1"/>
              <a:t> “</a:t>
            </a:r>
            <a:r>
              <a:rPr lang="en-NZ" altLang="en-US" sz="2400"/>
              <a:t>Efficacy and safety of paracetamol for spinal pain and osteoarthritis: systematic review and meta-analysis of randomised placebo controlled trials”; </a:t>
            </a:r>
            <a:r>
              <a:rPr lang="en-NZ" altLang="en-US" sz="2400" i="1"/>
              <a:t>BMJ</a:t>
            </a:r>
            <a:r>
              <a:rPr lang="en-NZ" altLang="en-US" sz="2400"/>
              <a:t> 2014;350:h1225doi: 10.1136/bmj.h1225</a:t>
            </a:r>
          </a:p>
          <a:p>
            <a:r>
              <a:rPr lang="en-NZ" altLang="en-US" sz="2400"/>
              <a:t>Roberts E et al: “Extended Report: Paracetamol: not as safe as we thought? A systematic literature review of observational studies”; </a:t>
            </a:r>
            <a:r>
              <a:rPr lang="en-NZ" altLang="en-US" sz="2400" i="1"/>
              <a:t>Ann Rheum Dis</a:t>
            </a:r>
            <a:r>
              <a:rPr lang="en-NZ" altLang="en-US" sz="2400"/>
              <a:t>. 2016;75:552–559.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67C7CBD0-2B61-4386-B58C-231E1AF0DAD0}"/>
              </a:ext>
            </a:extLst>
          </p:cNvPr>
          <p:cNvSpPr>
            <a:spLocks noGrp="1"/>
          </p:cNvSpPr>
          <p:nvPr>
            <p:ph type="title"/>
          </p:nvPr>
        </p:nvSpPr>
        <p:spPr>
          <a:xfrm>
            <a:off x="1722438" y="0"/>
            <a:ext cx="8748712" cy="1417638"/>
          </a:xfrm>
        </p:spPr>
        <p:txBody>
          <a:bodyPr/>
          <a:lstStyle/>
          <a:p>
            <a:r>
              <a:rPr lang="en-NZ" altLang="en-US" sz="2800"/>
              <a:t>Moore RA, Moore N: “</a:t>
            </a:r>
            <a:r>
              <a:rPr lang="en-NZ" altLang="en-US" sz="2800" b="1"/>
              <a:t>Paracetamol &amp; pain: the kiloton problem</a:t>
            </a:r>
            <a:r>
              <a:rPr lang="en-NZ" altLang="en-US" sz="2800"/>
              <a:t>”; </a:t>
            </a:r>
            <a:r>
              <a:rPr lang="en-NZ" altLang="en-US" sz="2800" i="1"/>
              <a:t>Eur J Hosp Pharm.  </a:t>
            </a:r>
            <a:r>
              <a:rPr lang="en-NZ" altLang="en-US" sz="2800"/>
              <a:t>published online April 27, 2016</a:t>
            </a:r>
            <a:endParaRPr lang="en-NZ" altLang="en-US"/>
          </a:p>
        </p:txBody>
      </p:sp>
      <p:sp>
        <p:nvSpPr>
          <p:cNvPr id="61443" name="Content Placeholder 2">
            <a:extLst>
              <a:ext uri="{FF2B5EF4-FFF2-40B4-BE49-F238E27FC236}">
                <a16:creationId xmlns:a16="http://schemas.microsoft.com/office/drawing/2014/main" xmlns="" id="{8CF9DEA5-EFC8-4C66-AF9A-DA142B4D3454}"/>
              </a:ext>
            </a:extLst>
          </p:cNvPr>
          <p:cNvSpPr>
            <a:spLocks noGrp="1"/>
          </p:cNvSpPr>
          <p:nvPr>
            <p:ph idx="1"/>
          </p:nvPr>
        </p:nvSpPr>
        <p:spPr>
          <a:xfrm>
            <a:off x="1722438" y="1341438"/>
            <a:ext cx="8748712" cy="5516562"/>
          </a:xfrm>
        </p:spPr>
        <p:txBody>
          <a:bodyPr/>
          <a:lstStyle/>
          <a:p>
            <a:r>
              <a:rPr lang="en-NZ" altLang="en-US" sz="2800"/>
              <a:t>Discovered in the 1950s </a:t>
            </a:r>
          </a:p>
          <a:p>
            <a:r>
              <a:rPr lang="en-NZ" altLang="en-US" sz="2800"/>
              <a:t>European paracetamol sales: from &lt; 200 tons in Greece &amp; Portugal, to 6300 tons in UK and 10 000 tons in France</a:t>
            </a:r>
          </a:p>
          <a:p>
            <a:r>
              <a:rPr lang="en-NZ" altLang="en-US" sz="2800"/>
              <a:t>Per capita range: 4–5 tons to 30–50 tons per million</a:t>
            </a:r>
          </a:p>
          <a:p>
            <a:r>
              <a:rPr lang="en-NZ" altLang="en-US" sz="2800"/>
              <a:t>Considerable uncertainty over how it works.  Only recently accepted that it “</a:t>
            </a:r>
            <a:r>
              <a:rPr lang="en-NZ" altLang="en-US" sz="2800" i="1"/>
              <a:t>inhibits COX-1 and COX-2 isoenzymes, and is in fact a weak NSAID</a:t>
            </a:r>
            <a:r>
              <a:rPr lang="en-NZ" altLang="en-US" sz="2800"/>
              <a:t>”</a:t>
            </a:r>
          </a:p>
          <a:p>
            <a:r>
              <a:rPr lang="en-NZ" altLang="en-US" sz="2800"/>
              <a:t>“</a:t>
            </a:r>
            <a:r>
              <a:rPr lang="en-NZ" altLang="en-US" sz="2800" i="1"/>
              <a:t>considerable evidence that, as well as not being particularly effective, neither is it particularly safe</a:t>
            </a:r>
            <a:r>
              <a:rPr lang="en-NZ" altLang="en-US" sz="280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xmlns="" id="{9C97F86D-1A68-4F2B-B5A4-5A317868E40B}"/>
              </a:ext>
            </a:extLst>
          </p:cNvPr>
          <p:cNvSpPr>
            <a:spLocks noGrp="1"/>
          </p:cNvSpPr>
          <p:nvPr>
            <p:ph type="title"/>
          </p:nvPr>
        </p:nvSpPr>
        <p:spPr>
          <a:xfrm>
            <a:off x="1722438" y="0"/>
            <a:ext cx="8748712" cy="1417638"/>
          </a:xfrm>
        </p:spPr>
        <p:txBody>
          <a:bodyPr/>
          <a:lstStyle/>
          <a:p>
            <a:r>
              <a:rPr lang="en-NZ" altLang="en-US" sz="2800"/>
              <a:t>Moore RA, Moore N: “</a:t>
            </a:r>
            <a:r>
              <a:rPr lang="en-NZ" altLang="en-US" sz="2800" b="1"/>
              <a:t>Paracetamol &amp; pain: the kiloton problem</a:t>
            </a:r>
            <a:r>
              <a:rPr lang="en-NZ" altLang="en-US" sz="2800"/>
              <a:t>”; </a:t>
            </a:r>
            <a:r>
              <a:rPr lang="en-NZ" altLang="en-US" sz="2800" i="1"/>
              <a:t>Eur J Hosp Pharm.  </a:t>
            </a:r>
            <a:r>
              <a:rPr lang="en-NZ" altLang="en-US" sz="2800"/>
              <a:t>published online April 27, 2016.  </a:t>
            </a:r>
            <a:r>
              <a:rPr lang="en-NZ" altLang="en-US" sz="2800" b="1">
                <a:solidFill>
                  <a:srgbClr val="C00000"/>
                </a:solidFill>
              </a:rPr>
              <a:t>Efficacy</a:t>
            </a:r>
            <a:r>
              <a:rPr lang="en-NZ" altLang="en-US" sz="2800"/>
              <a:t>: </a:t>
            </a:r>
            <a:endParaRPr lang="en-NZ" altLang="en-US"/>
          </a:p>
        </p:txBody>
      </p:sp>
      <p:sp>
        <p:nvSpPr>
          <p:cNvPr id="62467" name="Content Placeholder 2">
            <a:extLst>
              <a:ext uri="{FF2B5EF4-FFF2-40B4-BE49-F238E27FC236}">
                <a16:creationId xmlns:a16="http://schemas.microsoft.com/office/drawing/2014/main" xmlns="" id="{52907C08-6ADA-4F35-8E9C-6EAE3564A01E}"/>
              </a:ext>
            </a:extLst>
          </p:cNvPr>
          <p:cNvSpPr>
            <a:spLocks noGrp="1"/>
          </p:cNvSpPr>
          <p:nvPr>
            <p:ph idx="1"/>
          </p:nvPr>
        </p:nvSpPr>
        <p:spPr>
          <a:xfrm>
            <a:off x="1722438" y="1341438"/>
            <a:ext cx="8748712" cy="5516562"/>
          </a:xfrm>
        </p:spPr>
        <p:txBody>
          <a:bodyPr/>
          <a:lstStyle/>
          <a:p>
            <a:r>
              <a:rPr lang="en-NZ" altLang="en-US"/>
              <a:t>500 to 1000 mg: in the least effective quartile of drugs for </a:t>
            </a:r>
            <a:r>
              <a:rPr lang="en-NZ" altLang="en-US" u="sng"/>
              <a:t>acute post-op pain</a:t>
            </a:r>
          </a:p>
          <a:p>
            <a:r>
              <a:rPr lang="en-NZ" altLang="en-US"/>
              <a:t>1000 mg: modest efficacy in </a:t>
            </a:r>
            <a:r>
              <a:rPr lang="en-NZ" altLang="en-US" u="sng"/>
              <a:t>migraine &amp; TTH</a:t>
            </a:r>
          </a:p>
          <a:p>
            <a:r>
              <a:rPr lang="en-NZ" altLang="en-US"/>
              <a:t>Up to 4000 mg daily ineffective in </a:t>
            </a:r>
            <a:r>
              <a:rPr lang="en-NZ" altLang="en-US" u="sng"/>
              <a:t>back pain</a:t>
            </a:r>
            <a:endParaRPr lang="en-NZ" altLang="en-US"/>
          </a:p>
          <a:p>
            <a:r>
              <a:rPr lang="en-NZ" altLang="en-US"/>
              <a:t>Up to 4000 mg daily practically ineffective in OA: marginally better than placebo, but little chance of achieving clinically meaningful benefit in </a:t>
            </a:r>
            <a:r>
              <a:rPr lang="en-NZ" altLang="en-US" u="sng"/>
              <a:t>osteoarthritis</a:t>
            </a:r>
          </a:p>
          <a:p>
            <a:r>
              <a:rPr lang="en-NZ" altLang="en-US"/>
              <a:t>No review evidence for </a:t>
            </a:r>
            <a:r>
              <a:rPr lang="en-NZ" altLang="en-US" u="sng"/>
              <a:t>neck</a:t>
            </a:r>
            <a:r>
              <a:rPr lang="en-NZ" altLang="en-US"/>
              <a:t> pain, </a:t>
            </a:r>
            <a:r>
              <a:rPr lang="en-NZ" altLang="en-US" u="sng"/>
              <a:t>cancer</a:t>
            </a:r>
            <a:r>
              <a:rPr lang="en-NZ" altLang="en-US"/>
              <a:t> pain,</a:t>
            </a:r>
            <a:r>
              <a:rPr lang="en-NZ" altLang="en-US" u="sng"/>
              <a:t> dysmenorrhoea</a:t>
            </a:r>
            <a:r>
              <a:rPr lang="en-NZ" altLang="en-US"/>
              <a:t>, </a:t>
            </a:r>
            <a:r>
              <a:rPr lang="en-NZ" altLang="en-US" u="sng"/>
              <a:t>rheumatoid</a:t>
            </a:r>
            <a:r>
              <a:rPr lang="en-NZ" altLang="en-US"/>
              <a:t> arthritis </a:t>
            </a:r>
            <a:endParaRPr lang="en-NZ" altLang="en-US" u="sng"/>
          </a:p>
          <a:p>
            <a:endParaRPr lang="en-NZ"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7DF41-CCA1-45EE-AC58-8906AE0617A0}"/>
              </a:ext>
            </a:extLst>
          </p:cNvPr>
          <p:cNvSpPr>
            <a:spLocks noGrp="1"/>
          </p:cNvSpPr>
          <p:nvPr>
            <p:ph type="title"/>
          </p:nvPr>
        </p:nvSpPr>
        <p:spPr>
          <a:xfrm>
            <a:off x="1524000" y="1"/>
            <a:ext cx="9144000" cy="1052513"/>
          </a:xfrm>
        </p:spPr>
        <p:txBody>
          <a:bodyPr/>
          <a:lstStyle/>
          <a:p>
            <a:pPr>
              <a:defRPr/>
            </a:pPr>
            <a:r>
              <a:rPr lang="en-US" sz="2000" b="1" dirty="0">
                <a:solidFill>
                  <a:schemeClr val="accent6">
                    <a:lumMod val="75000"/>
                  </a:schemeClr>
                </a:solidFill>
              </a:rPr>
              <a:t>“Efficacy of paracetamol for acute low-back pain: a double-blind, </a:t>
            </a:r>
            <a:r>
              <a:rPr lang="en-US" sz="2000" b="1" dirty="0" err="1">
                <a:solidFill>
                  <a:schemeClr val="accent6">
                    <a:lumMod val="75000"/>
                  </a:schemeClr>
                </a:solidFill>
              </a:rPr>
              <a:t>randomised</a:t>
            </a:r>
            <a:r>
              <a:rPr lang="en-US" sz="2000" b="1" dirty="0">
                <a:solidFill>
                  <a:schemeClr val="accent6">
                    <a:lumMod val="75000"/>
                  </a:schemeClr>
                </a:solidFill>
              </a:rPr>
              <a:t> controlled trial”</a:t>
            </a:r>
            <a:r>
              <a:rPr lang="en-NZ" sz="2000" i="1" dirty="0">
                <a:solidFill>
                  <a:schemeClr val="accent6">
                    <a:lumMod val="75000"/>
                  </a:schemeClr>
                </a:solidFill>
              </a:rPr>
              <a:t/>
            </a:r>
            <a:br>
              <a:rPr lang="en-NZ" sz="2000" i="1" dirty="0">
                <a:solidFill>
                  <a:schemeClr val="accent6">
                    <a:lumMod val="75000"/>
                  </a:schemeClr>
                </a:solidFill>
              </a:rPr>
            </a:br>
            <a:r>
              <a:rPr lang="en-NZ" sz="2000" u="sng" dirty="0"/>
              <a:t>Williams CM et al</a:t>
            </a:r>
            <a:r>
              <a:rPr lang="en-NZ" sz="2000" dirty="0"/>
              <a:t>: </a:t>
            </a:r>
            <a:r>
              <a:rPr lang="en-NZ" sz="2000" i="1" dirty="0"/>
              <a:t>Lancet</a:t>
            </a:r>
            <a:r>
              <a:rPr lang="en-NZ" sz="2000" dirty="0"/>
              <a:t>, Vol 384; 1 November 2014; pp 1586-96 </a:t>
            </a:r>
          </a:p>
        </p:txBody>
      </p:sp>
      <p:sp>
        <p:nvSpPr>
          <p:cNvPr id="3" name="Content Placeholder 2">
            <a:extLst>
              <a:ext uri="{FF2B5EF4-FFF2-40B4-BE49-F238E27FC236}">
                <a16:creationId xmlns:a16="http://schemas.microsoft.com/office/drawing/2014/main" xmlns="" id="{74653331-EC0C-4F60-AEF9-53F279A03375}"/>
              </a:ext>
            </a:extLst>
          </p:cNvPr>
          <p:cNvSpPr>
            <a:spLocks noGrp="1"/>
          </p:cNvSpPr>
          <p:nvPr>
            <p:ph idx="1"/>
          </p:nvPr>
        </p:nvSpPr>
        <p:spPr>
          <a:xfrm>
            <a:off x="1524000" y="908050"/>
            <a:ext cx="9144000" cy="5949950"/>
          </a:xfrm>
        </p:spPr>
        <p:txBody>
          <a:bodyPr/>
          <a:lstStyle/>
          <a:p>
            <a:pPr>
              <a:defRPr/>
            </a:pPr>
            <a:endParaRPr lang="en-NZ" sz="1800" dirty="0"/>
          </a:p>
          <a:p>
            <a:pPr>
              <a:defRPr/>
            </a:pPr>
            <a:r>
              <a:rPr lang="en-NZ" sz="1800" dirty="0"/>
              <a:t>CT of acute low-back pain in 235 primary care centres in Sydney, </a:t>
            </a:r>
          </a:p>
          <a:p>
            <a:pPr>
              <a:defRPr/>
            </a:pPr>
            <a:r>
              <a:rPr lang="en-NZ" sz="1800" dirty="0"/>
              <a:t>Randomised 1:1:1 to receive up to 4 weeks of:</a:t>
            </a:r>
          </a:p>
          <a:p>
            <a:pPr lvl="1">
              <a:defRPr/>
            </a:pPr>
            <a:r>
              <a:rPr lang="en-NZ" sz="1800" u="sng" dirty="0"/>
              <a:t>regular paracetamol</a:t>
            </a:r>
            <a:r>
              <a:rPr lang="en-NZ" sz="1800" dirty="0"/>
              <a:t> 4 gm daily (550 participants </a:t>
            </a:r>
            <a:r>
              <a:rPr lang="en-NZ" sz="1800" dirty="0">
                <a:sym typeface="Wingdings" panose="05000000000000000000" pitchFamily="2" charset="2"/>
              </a:rPr>
              <a:t></a:t>
            </a:r>
            <a:r>
              <a:rPr lang="en-NZ" sz="1800" dirty="0"/>
              <a:t> 550 analysed)</a:t>
            </a:r>
          </a:p>
          <a:p>
            <a:pPr lvl="1">
              <a:defRPr/>
            </a:pPr>
            <a:r>
              <a:rPr lang="en-NZ" sz="1800" u="sng" dirty="0"/>
              <a:t>as-needed paracetamol</a:t>
            </a:r>
            <a:r>
              <a:rPr lang="en-NZ" sz="1800" dirty="0"/>
              <a:t>, maximum 4gm daily (549 </a:t>
            </a:r>
            <a:r>
              <a:rPr lang="en-NZ" sz="1800" dirty="0">
                <a:sym typeface="Wingdings" panose="05000000000000000000" pitchFamily="2" charset="2"/>
              </a:rPr>
              <a:t></a:t>
            </a:r>
            <a:r>
              <a:rPr lang="en-NZ" sz="1800" dirty="0"/>
              <a:t> 546 analysed) </a:t>
            </a:r>
          </a:p>
          <a:p>
            <a:pPr lvl="1">
              <a:defRPr/>
            </a:pPr>
            <a:r>
              <a:rPr lang="en-NZ" sz="1800" u="sng" dirty="0"/>
              <a:t>placebo</a:t>
            </a:r>
            <a:r>
              <a:rPr lang="en-NZ" sz="1800" dirty="0"/>
              <a:t> (553 </a:t>
            </a:r>
            <a:r>
              <a:rPr lang="en-NZ" sz="1800" dirty="0">
                <a:sym typeface="Wingdings" panose="05000000000000000000" pitchFamily="2" charset="2"/>
              </a:rPr>
              <a:t></a:t>
            </a:r>
            <a:r>
              <a:rPr lang="en-NZ" sz="1800" dirty="0"/>
              <a:t> 547 analysed)</a:t>
            </a:r>
          </a:p>
          <a:p>
            <a:pPr>
              <a:defRPr/>
            </a:pPr>
            <a:r>
              <a:rPr lang="en-NZ" sz="1800" dirty="0"/>
              <a:t>primary outcome: time until recovery from LBP, defined as pain score 0-1/10, sustained for 7 consecutive days.</a:t>
            </a:r>
          </a:p>
          <a:p>
            <a:pPr marL="0" indent="0">
              <a:buNone/>
              <a:defRPr/>
            </a:pPr>
            <a:endParaRPr lang="en-NZ" sz="1800" dirty="0"/>
          </a:p>
          <a:p>
            <a:pPr marL="0" indent="0" algn="ctr">
              <a:buNone/>
              <a:defRPr/>
            </a:pPr>
            <a:r>
              <a:rPr lang="en-NZ" sz="1800" u="sng" dirty="0"/>
              <a:t>Results</a:t>
            </a:r>
            <a:r>
              <a:rPr lang="en-NZ" sz="1800" dirty="0"/>
              <a:t>: </a:t>
            </a:r>
          </a:p>
          <a:p>
            <a:pPr>
              <a:defRPr/>
            </a:pPr>
            <a:r>
              <a:rPr lang="en-NZ" sz="1800" u="sng" dirty="0"/>
              <a:t>Median time to recovery</a:t>
            </a:r>
            <a:r>
              <a:rPr lang="en-NZ" sz="1800" dirty="0"/>
              <a:t>:</a:t>
            </a:r>
          </a:p>
          <a:p>
            <a:pPr>
              <a:defRPr/>
            </a:pPr>
            <a:r>
              <a:rPr lang="en-NZ" sz="1800" dirty="0"/>
              <a:t>17 days (95% CI 14–19) in the regular group, </a:t>
            </a:r>
          </a:p>
          <a:p>
            <a:pPr>
              <a:defRPr/>
            </a:pPr>
            <a:r>
              <a:rPr lang="en-NZ" sz="1800" dirty="0"/>
              <a:t>17 days (15–20) in the as-needed group, </a:t>
            </a:r>
          </a:p>
          <a:p>
            <a:pPr>
              <a:defRPr/>
            </a:pPr>
            <a:r>
              <a:rPr lang="en-NZ" sz="1800" dirty="0"/>
              <a:t>16 days (14–20) in the placebo group</a:t>
            </a:r>
          </a:p>
          <a:p>
            <a:pPr>
              <a:defRPr/>
            </a:pPr>
            <a:r>
              <a:rPr lang="en-NZ" sz="1800" u="sng" dirty="0"/>
              <a:t>adverse events</a:t>
            </a:r>
            <a:r>
              <a:rPr lang="en-NZ" sz="1800" dirty="0"/>
              <a:t> were similar between groups:</a:t>
            </a:r>
          </a:p>
          <a:p>
            <a:pPr lvl="1">
              <a:defRPr/>
            </a:pPr>
            <a:r>
              <a:rPr lang="en-NZ" sz="1800" dirty="0"/>
              <a:t>99 [18·5%] in the regular group, </a:t>
            </a:r>
          </a:p>
          <a:p>
            <a:pPr lvl="1">
              <a:defRPr/>
            </a:pPr>
            <a:r>
              <a:rPr lang="en-NZ" sz="1800" dirty="0"/>
              <a:t>99 [18·7%] in the as-needed group, </a:t>
            </a:r>
          </a:p>
          <a:p>
            <a:pPr lvl="1">
              <a:defRPr/>
            </a:pPr>
            <a:r>
              <a:rPr lang="en-NZ" sz="1800" dirty="0"/>
              <a:t>98 [18·5%] in the placebo group</a:t>
            </a:r>
            <a:r>
              <a:rPr lang="en-NZ" sz="1800" b="1" dirty="0"/>
              <a:t>.</a:t>
            </a:r>
            <a:endParaRPr lang="en-NZ" sz="1800" dirty="0"/>
          </a:p>
          <a:p>
            <a:pPr>
              <a:defRPr/>
            </a:pPr>
            <a:endParaRPr lang="en-N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340CC-3CCD-4B63-8B12-F7B984B219FC}"/>
              </a:ext>
            </a:extLst>
          </p:cNvPr>
          <p:cNvSpPr>
            <a:spLocks noGrp="1"/>
          </p:cNvSpPr>
          <p:nvPr>
            <p:ph type="title"/>
          </p:nvPr>
        </p:nvSpPr>
        <p:spPr>
          <a:xfrm>
            <a:off x="1981200" y="1"/>
            <a:ext cx="8229600" cy="1052513"/>
          </a:xfrm>
        </p:spPr>
        <p:txBody>
          <a:bodyPr/>
          <a:lstStyle/>
          <a:p>
            <a:pPr>
              <a:defRPr/>
            </a:pPr>
            <a:r>
              <a:rPr lang="en-NZ" b="1" dirty="0">
                <a:solidFill>
                  <a:schemeClr val="accent6">
                    <a:lumMod val="75000"/>
                  </a:schemeClr>
                </a:solidFill>
              </a:rPr>
              <a:t>Paracetamol &amp; Acute LBP</a:t>
            </a:r>
          </a:p>
        </p:txBody>
      </p:sp>
      <p:pic>
        <p:nvPicPr>
          <p:cNvPr id="65539" name="Content Placeholder 3">
            <a:extLst>
              <a:ext uri="{FF2B5EF4-FFF2-40B4-BE49-F238E27FC236}">
                <a16:creationId xmlns:a16="http://schemas.microsoft.com/office/drawing/2014/main" xmlns="" id="{EFCFDC41-DA88-49FF-B817-0BF159FED03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052514"/>
            <a:ext cx="8229600" cy="58054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F68DF-DD58-4D2E-B9BD-914A62117FB0}"/>
              </a:ext>
            </a:extLst>
          </p:cNvPr>
          <p:cNvSpPr>
            <a:spLocks noGrp="1"/>
          </p:cNvSpPr>
          <p:nvPr>
            <p:ph type="title"/>
          </p:nvPr>
        </p:nvSpPr>
        <p:spPr/>
        <p:txBody>
          <a:bodyPr/>
          <a:lstStyle/>
          <a:p>
            <a:r>
              <a:rPr lang="en-NZ" dirty="0"/>
              <a:t>The Biopsychosocial Model </a:t>
            </a:r>
          </a:p>
        </p:txBody>
      </p:sp>
      <p:pic>
        <p:nvPicPr>
          <p:cNvPr id="2050" name="Picture 2" descr="Image result for biomedical vs biopsychosocial">
            <a:extLst>
              <a:ext uri="{FF2B5EF4-FFF2-40B4-BE49-F238E27FC236}">
                <a16:creationId xmlns:a16="http://schemas.microsoft.com/office/drawing/2014/main" xmlns="" id="{05A61A02-6B10-422C-9289-C767051F71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44726" y="2260139"/>
            <a:ext cx="3362325" cy="3171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6E0DE14A-6F8A-481E-A4B6-5C374EB3BC6C}"/>
              </a:ext>
            </a:extLst>
          </p:cNvPr>
          <p:cNvSpPr txBox="1"/>
          <p:nvPr/>
        </p:nvSpPr>
        <p:spPr>
          <a:xfrm>
            <a:off x="578734" y="2260139"/>
            <a:ext cx="7326775" cy="3139321"/>
          </a:xfrm>
          <a:prstGeom prst="rect">
            <a:avLst/>
          </a:prstGeom>
          <a:noFill/>
        </p:spPr>
        <p:txBody>
          <a:bodyPr wrap="square" rtlCol="0">
            <a:spAutoFit/>
          </a:bodyPr>
          <a:lstStyle/>
          <a:p>
            <a:r>
              <a:rPr lang="en-NZ" b="1" dirty="0"/>
              <a:t>Biomedical Model: </a:t>
            </a:r>
          </a:p>
          <a:p>
            <a:pPr marL="285750" indent="-285750">
              <a:buFont typeface="Arial" panose="020B0604020202020204" pitchFamily="34" charset="0"/>
              <a:buChar char="•"/>
            </a:pPr>
            <a:r>
              <a:rPr lang="en-NZ" dirty="0"/>
              <a:t>Reductionist, looks for </a:t>
            </a:r>
            <a:r>
              <a:rPr lang="en-NZ" b="1" dirty="0"/>
              <a:t>single-factor</a:t>
            </a:r>
            <a:r>
              <a:rPr lang="en-NZ" dirty="0"/>
              <a:t> causes of illness, rather than contributing factors. </a:t>
            </a:r>
          </a:p>
          <a:p>
            <a:pPr marL="285750" indent="-285750">
              <a:buFont typeface="Arial" panose="020B0604020202020204" pitchFamily="34" charset="0"/>
              <a:buChar char="•"/>
            </a:pPr>
            <a:r>
              <a:rPr lang="en-NZ" dirty="0"/>
              <a:t>Focuses on </a:t>
            </a:r>
            <a:r>
              <a:rPr lang="en-NZ" i="1" dirty="0"/>
              <a:t>illness, </a:t>
            </a:r>
            <a:r>
              <a:rPr lang="en-NZ" dirty="0"/>
              <a:t>not health.</a:t>
            </a:r>
          </a:p>
          <a:p>
            <a:endParaRPr lang="en-NZ" dirty="0"/>
          </a:p>
          <a:p>
            <a:r>
              <a:rPr lang="en-NZ" b="1" dirty="0"/>
              <a:t>Biopsychosocial Model: </a:t>
            </a:r>
          </a:p>
          <a:p>
            <a:pPr marL="285750" indent="-285750">
              <a:buFont typeface="Arial" panose="020B0604020202020204" pitchFamily="34" charset="0"/>
              <a:buChar char="•"/>
            </a:pPr>
            <a:r>
              <a:rPr lang="en-NZ" dirty="0"/>
              <a:t>Holistic – encompasses individual biology, culture, psychological factors, relationships with others. </a:t>
            </a:r>
          </a:p>
          <a:p>
            <a:pPr marL="285750" indent="-285750">
              <a:buFont typeface="Arial" panose="020B0604020202020204" pitchFamily="34" charset="0"/>
              <a:buChar char="•"/>
            </a:pPr>
            <a:r>
              <a:rPr lang="en-NZ" dirty="0"/>
              <a:t>Does not focus on single causes – assumes that health and illness have many causes and effects</a:t>
            </a:r>
          </a:p>
          <a:p>
            <a:pPr marL="285750" indent="-285750">
              <a:buFont typeface="Arial" panose="020B0604020202020204" pitchFamily="34" charset="0"/>
              <a:buChar char="•"/>
            </a:pPr>
            <a:r>
              <a:rPr lang="en-NZ" dirty="0"/>
              <a:t>Address </a:t>
            </a:r>
            <a:r>
              <a:rPr lang="en-NZ" b="1" dirty="0"/>
              <a:t>changeable factors</a:t>
            </a:r>
            <a:r>
              <a:rPr lang="en-NZ" dirty="0"/>
              <a:t> that contribute to overall wellness</a:t>
            </a:r>
          </a:p>
        </p:txBody>
      </p:sp>
    </p:spTree>
    <p:extLst>
      <p:ext uri="{BB962C8B-B14F-4D97-AF65-F5344CB8AC3E}">
        <p14:creationId xmlns:p14="http://schemas.microsoft.com/office/powerpoint/2010/main" val="2099815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xmlns="" id="{0AABF328-4D1D-49D3-AD82-8BAD4E21D86A}"/>
              </a:ext>
            </a:extLst>
          </p:cNvPr>
          <p:cNvSpPr>
            <a:spLocks noGrp="1"/>
          </p:cNvSpPr>
          <p:nvPr>
            <p:ph type="title"/>
          </p:nvPr>
        </p:nvSpPr>
        <p:spPr>
          <a:xfrm>
            <a:off x="1722438" y="0"/>
            <a:ext cx="8748712" cy="1417638"/>
          </a:xfrm>
        </p:spPr>
        <p:txBody>
          <a:bodyPr/>
          <a:lstStyle/>
          <a:p>
            <a:r>
              <a:rPr lang="en-NZ" altLang="en-US" sz="2800"/>
              <a:t>R Andrew Moore RA, Moore N: “</a:t>
            </a:r>
            <a:r>
              <a:rPr lang="en-NZ" altLang="en-US" sz="2800" b="1"/>
              <a:t>Paracetamol &amp; pain: the kiloton problem</a:t>
            </a:r>
            <a:r>
              <a:rPr lang="en-NZ" altLang="en-US" sz="2800"/>
              <a:t>”; </a:t>
            </a:r>
            <a:r>
              <a:rPr lang="en-NZ" altLang="en-US" sz="2800" i="1"/>
              <a:t>Eur J Hosp Pharm.  </a:t>
            </a:r>
            <a:r>
              <a:rPr lang="en-NZ" altLang="en-US" sz="2800"/>
              <a:t>published online April 27, 2016.  </a:t>
            </a:r>
            <a:r>
              <a:rPr lang="en-NZ" altLang="en-US" sz="2800" b="1">
                <a:solidFill>
                  <a:srgbClr val="C00000"/>
                </a:solidFill>
              </a:rPr>
              <a:t>Safety</a:t>
            </a:r>
            <a:r>
              <a:rPr lang="en-NZ" altLang="en-US" sz="2800"/>
              <a:t>: </a:t>
            </a:r>
            <a:endParaRPr lang="en-NZ" altLang="en-US"/>
          </a:p>
        </p:txBody>
      </p:sp>
      <p:sp>
        <p:nvSpPr>
          <p:cNvPr id="3" name="Content Placeholder 2">
            <a:extLst>
              <a:ext uri="{FF2B5EF4-FFF2-40B4-BE49-F238E27FC236}">
                <a16:creationId xmlns:a16="http://schemas.microsoft.com/office/drawing/2014/main" xmlns="" id="{A6EA3419-6A04-44D7-96A0-189FB53ECB1C}"/>
              </a:ext>
            </a:extLst>
          </p:cNvPr>
          <p:cNvSpPr>
            <a:spLocks noGrp="1"/>
          </p:cNvSpPr>
          <p:nvPr>
            <p:ph idx="1"/>
          </p:nvPr>
        </p:nvSpPr>
        <p:spPr>
          <a:xfrm>
            <a:off x="1722438" y="1341438"/>
            <a:ext cx="8748712" cy="5516562"/>
          </a:xfrm>
        </p:spPr>
        <p:txBody>
          <a:bodyPr/>
          <a:lstStyle/>
          <a:p>
            <a:pPr marL="0" indent="0">
              <a:buNone/>
              <a:defRPr/>
            </a:pPr>
            <a:r>
              <a:rPr lang="en-NZ" sz="2800" dirty="0"/>
              <a:t>Systematic review of observational studies: vs people not taking it, paracetamol use, especially at higher doses, is associated with:</a:t>
            </a:r>
          </a:p>
          <a:p>
            <a:pPr>
              <a:defRPr/>
            </a:pPr>
            <a:r>
              <a:rPr lang="en-NZ" sz="2800" dirty="0"/>
              <a:t>Increased mortality,</a:t>
            </a:r>
          </a:p>
          <a:p>
            <a:pPr>
              <a:defRPr/>
            </a:pPr>
            <a:r>
              <a:rPr lang="en-NZ" sz="2800" dirty="0"/>
              <a:t>Cardiovascular adverse events:</a:t>
            </a:r>
          </a:p>
          <a:p>
            <a:pPr lvl="1">
              <a:defRPr/>
            </a:pPr>
            <a:r>
              <a:rPr lang="en-NZ" dirty="0"/>
              <a:t>Fatal or non-fatal myocardial infarction,</a:t>
            </a:r>
          </a:p>
          <a:p>
            <a:pPr lvl="1">
              <a:defRPr/>
            </a:pPr>
            <a:r>
              <a:rPr lang="en-NZ" dirty="0"/>
              <a:t>stroke,</a:t>
            </a:r>
          </a:p>
          <a:p>
            <a:pPr>
              <a:defRPr/>
            </a:pPr>
            <a:r>
              <a:rPr lang="en-NZ" sz="2800" dirty="0"/>
              <a:t>Gastrointestinal adverse events: Gastroduodenal ulcers and complications (upper GI haemorrhage)</a:t>
            </a:r>
          </a:p>
          <a:p>
            <a:pPr>
              <a:defRPr/>
            </a:pPr>
            <a:r>
              <a:rPr lang="en-NZ" sz="2800" dirty="0"/>
              <a:t>Estimated glomerular filtration rate decrease of at least 30 mL/ min/1.73 </a:t>
            </a:r>
            <a:r>
              <a:rPr lang="en-NZ" sz="2800" dirty="0" err="1"/>
              <a:t>sq</a:t>
            </a:r>
            <a:r>
              <a:rPr lang="en-NZ" sz="2800" dirty="0"/>
              <a:t> 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C591DD95-78BB-46F4-B5A8-AF90DCB019F2}"/>
              </a:ext>
            </a:extLst>
          </p:cNvPr>
          <p:cNvSpPr>
            <a:spLocks noGrp="1"/>
          </p:cNvSpPr>
          <p:nvPr>
            <p:ph type="title"/>
          </p:nvPr>
        </p:nvSpPr>
        <p:spPr>
          <a:xfrm>
            <a:off x="1722438" y="0"/>
            <a:ext cx="8748712" cy="1417638"/>
          </a:xfrm>
        </p:spPr>
        <p:txBody>
          <a:bodyPr/>
          <a:lstStyle/>
          <a:p>
            <a:r>
              <a:rPr lang="en-NZ" altLang="en-US" sz="2800"/>
              <a:t>R Andrew Moore RA, Moore N: “</a:t>
            </a:r>
            <a:r>
              <a:rPr lang="en-NZ" altLang="en-US" sz="2800" b="1"/>
              <a:t>Paracetamol &amp; pain: the kiloton problem</a:t>
            </a:r>
            <a:r>
              <a:rPr lang="en-NZ" altLang="en-US" sz="2800"/>
              <a:t>”; </a:t>
            </a:r>
            <a:r>
              <a:rPr lang="en-NZ" altLang="en-US" sz="2800" i="1"/>
              <a:t>Eur J Hosp Pharm.  </a:t>
            </a:r>
            <a:r>
              <a:rPr lang="en-NZ" altLang="en-US" sz="2800"/>
              <a:t>published online April 27, 2016.  </a:t>
            </a:r>
            <a:r>
              <a:rPr lang="en-NZ" altLang="en-US" sz="2800" b="1">
                <a:solidFill>
                  <a:srgbClr val="C00000"/>
                </a:solidFill>
              </a:rPr>
              <a:t>Safety</a:t>
            </a:r>
            <a:r>
              <a:rPr lang="en-NZ" altLang="en-US" sz="2800"/>
              <a:t>: </a:t>
            </a:r>
            <a:endParaRPr lang="en-NZ" altLang="en-US"/>
          </a:p>
        </p:txBody>
      </p:sp>
      <p:sp>
        <p:nvSpPr>
          <p:cNvPr id="67587" name="Content Placeholder 2">
            <a:extLst>
              <a:ext uri="{FF2B5EF4-FFF2-40B4-BE49-F238E27FC236}">
                <a16:creationId xmlns:a16="http://schemas.microsoft.com/office/drawing/2014/main" xmlns="" id="{BB5FC7F1-1E73-449A-B1AF-0BD962D2738D}"/>
              </a:ext>
            </a:extLst>
          </p:cNvPr>
          <p:cNvSpPr>
            <a:spLocks noGrp="1"/>
          </p:cNvSpPr>
          <p:nvPr>
            <p:ph idx="1"/>
          </p:nvPr>
        </p:nvSpPr>
        <p:spPr>
          <a:xfrm>
            <a:off x="1722438" y="1341438"/>
            <a:ext cx="8748712" cy="5516562"/>
          </a:xfrm>
        </p:spPr>
        <p:txBody>
          <a:bodyPr/>
          <a:lstStyle/>
          <a:p>
            <a:r>
              <a:rPr lang="en-NZ" altLang="en-US" sz="2800"/>
              <a:t>Chronic pain RCTs: vs placebo, patients on paracetamol four times as likely to have abnormal </a:t>
            </a:r>
            <a:r>
              <a:rPr lang="en-NZ" altLang="en-US" sz="2800" u="sng"/>
              <a:t>liver function</a:t>
            </a:r>
            <a:r>
              <a:rPr lang="en-NZ" altLang="en-US" sz="2800"/>
              <a:t> tests</a:t>
            </a:r>
          </a:p>
          <a:p>
            <a:r>
              <a:rPr lang="en-NZ" altLang="en-US" sz="2800"/>
              <a:t>Large case-population study: </a:t>
            </a:r>
            <a:r>
              <a:rPr lang="en-NZ" altLang="en-US" sz="2800" u="sng"/>
              <a:t>non-overdose</a:t>
            </a:r>
            <a:r>
              <a:rPr lang="en-NZ" altLang="en-US" sz="2800"/>
              <a:t> paracetamol (vs NSAIDs): Acute liver failure </a:t>
            </a:r>
            <a:r>
              <a:rPr lang="en-NZ" altLang="en-US" sz="2800">
                <a:sym typeface="Wingdings" panose="05000000000000000000" pitchFamily="2" charset="2"/>
              </a:rPr>
              <a:t>needing </a:t>
            </a:r>
            <a:r>
              <a:rPr lang="en-NZ" altLang="en-US" sz="2800"/>
              <a:t>transplantation twice as common.</a:t>
            </a:r>
          </a:p>
          <a:p>
            <a:r>
              <a:rPr lang="en-NZ" altLang="en-US" sz="2800"/>
              <a:t>Paracetamol had very similar </a:t>
            </a:r>
            <a:r>
              <a:rPr lang="en-NZ" altLang="en-US" sz="2800" u="sng"/>
              <a:t>adverse event rates to ibuprofen over 3 months </a:t>
            </a:r>
            <a:r>
              <a:rPr lang="en-NZ" altLang="en-US" sz="2800"/>
              <a:t>in patients with arthritis, and was not better tolerated than ibuprofen for short-term relief of common pain</a:t>
            </a:r>
          </a:p>
          <a:p>
            <a:r>
              <a:rPr lang="en-NZ" altLang="en-US" sz="2800"/>
              <a:t>Any adverse event in </a:t>
            </a:r>
            <a:r>
              <a:rPr lang="en-NZ" altLang="en-US" sz="2800" u="sng"/>
              <a:t>acute pain studies</a:t>
            </a:r>
            <a:r>
              <a:rPr lang="en-NZ" altLang="en-US" sz="2800"/>
              <a:t> were the same for paracetamol (up to 1000 mg) as placebo.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5B866C89-01D9-4ABA-A715-D2D2D4DFABF4}"/>
              </a:ext>
            </a:extLst>
          </p:cNvPr>
          <p:cNvSpPr>
            <a:spLocks noGrp="1"/>
          </p:cNvSpPr>
          <p:nvPr>
            <p:ph type="title"/>
          </p:nvPr>
        </p:nvSpPr>
        <p:spPr>
          <a:xfrm>
            <a:off x="1722438" y="0"/>
            <a:ext cx="8748712" cy="1417638"/>
          </a:xfrm>
        </p:spPr>
        <p:txBody>
          <a:bodyPr/>
          <a:lstStyle/>
          <a:p>
            <a:r>
              <a:rPr lang="en-NZ" altLang="en-US" sz="2800"/>
              <a:t>R Andrew Moore RA, Moore N: “</a:t>
            </a:r>
            <a:r>
              <a:rPr lang="en-NZ" altLang="en-US" sz="2800" b="1"/>
              <a:t>Paracetamol &amp; pain: the kiloton problem</a:t>
            </a:r>
            <a:r>
              <a:rPr lang="en-NZ" altLang="en-US" sz="2800"/>
              <a:t>”; </a:t>
            </a:r>
            <a:r>
              <a:rPr lang="en-NZ" altLang="en-US" sz="2800" i="1"/>
              <a:t>Eur J Hosp Pharm.  </a:t>
            </a:r>
            <a:r>
              <a:rPr lang="en-NZ" altLang="en-US" sz="2800"/>
              <a:t>published online April 27, 2016.  </a:t>
            </a:r>
            <a:r>
              <a:rPr lang="en-NZ" altLang="en-US" sz="2800" b="1">
                <a:solidFill>
                  <a:srgbClr val="C00000"/>
                </a:solidFill>
              </a:rPr>
              <a:t>Remaining uses</a:t>
            </a:r>
            <a:r>
              <a:rPr lang="en-NZ" altLang="en-US" sz="2800"/>
              <a:t>: </a:t>
            </a:r>
            <a:endParaRPr lang="en-NZ" altLang="en-US"/>
          </a:p>
        </p:txBody>
      </p:sp>
      <p:sp>
        <p:nvSpPr>
          <p:cNvPr id="68611" name="Content Placeholder 2">
            <a:extLst>
              <a:ext uri="{FF2B5EF4-FFF2-40B4-BE49-F238E27FC236}">
                <a16:creationId xmlns:a16="http://schemas.microsoft.com/office/drawing/2014/main" xmlns="" id="{F667E560-B935-4EBE-ACBA-741A1A2FCEC7}"/>
              </a:ext>
            </a:extLst>
          </p:cNvPr>
          <p:cNvSpPr>
            <a:spLocks noGrp="1"/>
          </p:cNvSpPr>
          <p:nvPr>
            <p:ph idx="1"/>
          </p:nvPr>
        </p:nvSpPr>
        <p:spPr>
          <a:xfrm>
            <a:off x="1722438" y="1341438"/>
            <a:ext cx="8748712" cy="5516562"/>
          </a:xfrm>
        </p:spPr>
        <p:txBody>
          <a:bodyPr/>
          <a:lstStyle/>
          <a:p>
            <a:r>
              <a:rPr lang="en-NZ" altLang="en-US" sz="2800"/>
              <a:t>“</a:t>
            </a:r>
            <a:r>
              <a:rPr lang="en-NZ" altLang="en-US" sz="2800" i="1"/>
              <a:t>There may of course be circumstances where paracetamol might be useful, in </a:t>
            </a:r>
            <a:r>
              <a:rPr lang="en-NZ" altLang="en-US" sz="2800" i="1" u="sng"/>
              <a:t>paediatric pain</a:t>
            </a:r>
            <a:r>
              <a:rPr lang="en-NZ" altLang="en-US" sz="2800" i="1"/>
              <a:t>, for treating </a:t>
            </a:r>
            <a:r>
              <a:rPr lang="en-NZ" altLang="en-US" sz="2800" i="1" u="sng"/>
              <a:t>patent ductus arteriosus</a:t>
            </a:r>
            <a:r>
              <a:rPr lang="en-NZ" altLang="en-US" sz="2800" i="1"/>
              <a:t>, or for </a:t>
            </a:r>
            <a:r>
              <a:rPr lang="en-NZ" altLang="en-US" sz="2800" i="1" u="sng"/>
              <a:t>intravenous use during surgery</a:t>
            </a:r>
            <a:r>
              <a:rPr lang="en-NZ" altLang="en-US" sz="2800"/>
              <a:t>.”</a:t>
            </a:r>
          </a:p>
          <a:p>
            <a:r>
              <a:rPr lang="en-NZ" altLang="en-US" sz="2800"/>
              <a:t>“</a:t>
            </a:r>
            <a:r>
              <a:rPr lang="en-NZ" altLang="en-US" sz="2800" i="1"/>
              <a:t>If paracetamol were an unimportant and little-used drug, none of this might amount to much.  But it is not.  It is a drug whose use is measured in thousands of tons, has little or no effect in many conditions, and has significant adverse events.  Maybe it is time to consider the evidence again, and think about the possibility of change</a:t>
            </a:r>
            <a:r>
              <a:rPr lang="en-NZ" altLang="en-US" sz="280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xmlns="" id="{BB691D64-C459-42AA-BB59-82939DFA1D2E}"/>
              </a:ext>
            </a:extLst>
          </p:cNvPr>
          <p:cNvSpPr>
            <a:spLocks noGrp="1"/>
          </p:cNvSpPr>
          <p:nvPr>
            <p:ph type="title"/>
          </p:nvPr>
        </p:nvSpPr>
        <p:spPr>
          <a:xfrm>
            <a:off x="1724025" y="1"/>
            <a:ext cx="8693150" cy="1628775"/>
          </a:xfrm>
        </p:spPr>
        <p:txBody>
          <a:bodyPr/>
          <a:lstStyle/>
          <a:p>
            <a:pPr>
              <a:defRPr/>
            </a:pPr>
            <a:r>
              <a:rPr lang="en-NZ" altLang="en-US" sz="3200" dirty="0">
                <a:solidFill>
                  <a:schemeClr val="accent6">
                    <a:lumMod val="75000"/>
                  </a:schemeClr>
                </a:solidFill>
              </a:rPr>
              <a:t>“</a:t>
            </a:r>
            <a:r>
              <a:rPr lang="en-NZ" altLang="en-US" sz="3200" b="1" dirty="0">
                <a:solidFill>
                  <a:schemeClr val="accent6">
                    <a:lumMod val="75000"/>
                  </a:schemeClr>
                </a:solidFill>
              </a:rPr>
              <a:t>NSAIDs for Chronic Low Back Pain</a:t>
            </a:r>
            <a:r>
              <a:rPr lang="en-NZ" altLang="en-US" sz="3200" dirty="0">
                <a:solidFill>
                  <a:schemeClr val="accent6">
                    <a:lumMod val="75000"/>
                  </a:schemeClr>
                </a:solidFill>
              </a:rPr>
              <a:t>”</a:t>
            </a:r>
            <a:br>
              <a:rPr lang="en-NZ" altLang="en-US" sz="3200" dirty="0">
                <a:solidFill>
                  <a:schemeClr val="accent6">
                    <a:lumMod val="75000"/>
                  </a:schemeClr>
                </a:solidFill>
              </a:rPr>
            </a:br>
            <a:r>
              <a:rPr lang="en-NZ" altLang="en-US" sz="2400" u="sng" dirty="0" err="1"/>
              <a:t>Enthoven</a:t>
            </a:r>
            <a:r>
              <a:rPr lang="en-NZ" altLang="en-US" sz="2400" u="sng" dirty="0"/>
              <a:t> WTM et al</a:t>
            </a:r>
            <a:r>
              <a:rPr lang="en-NZ" altLang="en-US" sz="2400" dirty="0"/>
              <a:t>: </a:t>
            </a:r>
            <a:r>
              <a:rPr lang="en-NZ" altLang="en-US" sz="2400" i="1" dirty="0"/>
              <a:t>JAMA</a:t>
            </a:r>
            <a:r>
              <a:rPr lang="en-NZ" altLang="en-US" sz="2400" dirty="0"/>
              <a:t> 13.6.17; pp 2327-28 (Cochrane Review)</a:t>
            </a:r>
            <a:endParaRPr lang="en-NZ" altLang="en-US" sz="2800" dirty="0"/>
          </a:p>
        </p:txBody>
      </p:sp>
      <p:sp>
        <p:nvSpPr>
          <p:cNvPr id="69635" name="Content Placeholder 2">
            <a:extLst>
              <a:ext uri="{FF2B5EF4-FFF2-40B4-BE49-F238E27FC236}">
                <a16:creationId xmlns:a16="http://schemas.microsoft.com/office/drawing/2014/main" xmlns="" id="{25AEBB53-4110-473E-9D4F-0BFBEBD9D59E}"/>
              </a:ext>
            </a:extLst>
          </p:cNvPr>
          <p:cNvSpPr>
            <a:spLocks noGrp="1"/>
          </p:cNvSpPr>
          <p:nvPr>
            <p:ph idx="1"/>
          </p:nvPr>
        </p:nvSpPr>
        <p:spPr>
          <a:xfrm>
            <a:off x="1722438" y="1700214"/>
            <a:ext cx="8748712" cy="5157787"/>
          </a:xfrm>
        </p:spPr>
        <p:txBody>
          <a:bodyPr/>
          <a:lstStyle/>
          <a:p>
            <a:endParaRPr lang="en-NZ" altLang="en-US"/>
          </a:p>
          <a:p>
            <a:r>
              <a:rPr lang="en-NZ" altLang="en-US"/>
              <a:t>NSAIDs (vs placebo) associated with a </a:t>
            </a:r>
            <a:r>
              <a:rPr lang="en-NZ" altLang="en-US" u="sng"/>
              <a:t>small but significant improvement in pain and disability </a:t>
            </a:r>
          </a:p>
          <a:p>
            <a:r>
              <a:rPr lang="en-NZ" altLang="en-US"/>
              <a:t>But this difference became non-significant when studies with high risk for bias were excluded. </a:t>
            </a:r>
          </a:p>
          <a:p>
            <a:r>
              <a:rPr lang="en-NZ" altLang="en-US"/>
              <a:t>The </a:t>
            </a:r>
            <a:r>
              <a:rPr lang="en-NZ" altLang="en-US" u="sng"/>
              <a:t>benefits were smaller than the minimal clinically important difference</a:t>
            </a:r>
            <a:r>
              <a:rPr lang="en-NZ" altLang="en-US"/>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53557-B1EC-4496-AFA9-0DE79E5B8EBF}"/>
              </a:ext>
            </a:extLst>
          </p:cNvPr>
          <p:cNvSpPr>
            <a:spLocks noGrp="1"/>
          </p:cNvSpPr>
          <p:nvPr>
            <p:ph type="title"/>
          </p:nvPr>
        </p:nvSpPr>
        <p:spPr>
          <a:xfrm>
            <a:off x="2209801" y="90489"/>
            <a:ext cx="7764463" cy="606425"/>
          </a:xfrm>
        </p:spPr>
        <p:txBody>
          <a:bodyPr>
            <a:normAutofit fontScale="90000"/>
          </a:bodyPr>
          <a:lstStyle/>
          <a:p>
            <a:pPr>
              <a:defRPr/>
            </a:pPr>
            <a:r>
              <a:rPr lang="en-NZ" b="1" dirty="0"/>
              <a:t>The limited role of Opioids </a:t>
            </a:r>
          </a:p>
        </p:txBody>
      </p:sp>
      <p:sp>
        <p:nvSpPr>
          <p:cNvPr id="3" name="Content Placeholder 2">
            <a:extLst>
              <a:ext uri="{FF2B5EF4-FFF2-40B4-BE49-F238E27FC236}">
                <a16:creationId xmlns:a16="http://schemas.microsoft.com/office/drawing/2014/main" xmlns="" id="{6906D2B4-41BC-4352-AD84-FFF9A563A03B}"/>
              </a:ext>
            </a:extLst>
          </p:cNvPr>
          <p:cNvSpPr>
            <a:spLocks noGrp="1"/>
          </p:cNvSpPr>
          <p:nvPr>
            <p:ph idx="1"/>
          </p:nvPr>
        </p:nvSpPr>
        <p:spPr>
          <a:xfrm>
            <a:off x="1619250" y="866776"/>
            <a:ext cx="9048750" cy="5991225"/>
          </a:xfrm>
        </p:spPr>
        <p:txBody>
          <a:bodyPr>
            <a:normAutofit fontScale="92500"/>
          </a:bodyPr>
          <a:lstStyle/>
          <a:p>
            <a:pPr>
              <a:lnSpc>
                <a:spcPct val="150000"/>
              </a:lnSpc>
              <a:defRPr/>
            </a:pPr>
            <a:r>
              <a:rPr lang="en-NZ" dirty="0"/>
              <a:t>Lack of evidence of long-term efficacy in Chronic pain</a:t>
            </a:r>
          </a:p>
          <a:p>
            <a:pPr>
              <a:lnSpc>
                <a:spcPct val="150000"/>
              </a:lnSpc>
              <a:defRPr/>
            </a:pPr>
            <a:r>
              <a:rPr lang="en-NZ" dirty="0"/>
              <a:t>Tolerance and Physiological Dependence</a:t>
            </a:r>
          </a:p>
          <a:p>
            <a:pPr>
              <a:lnSpc>
                <a:spcPct val="150000"/>
              </a:lnSpc>
              <a:defRPr/>
            </a:pPr>
            <a:r>
              <a:rPr lang="en-NZ" dirty="0"/>
              <a:t>Risks of accidental overdose (US “opioid epidemic / crisis”)</a:t>
            </a:r>
          </a:p>
          <a:p>
            <a:pPr>
              <a:lnSpc>
                <a:spcPct val="150000"/>
              </a:lnSpc>
              <a:defRPr/>
            </a:pPr>
            <a:r>
              <a:rPr lang="en-NZ" dirty="0"/>
              <a:t>Substance Use Disorder</a:t>
            </a:r>
          </a:p>
          <a:p>
            <a:pPr>
              <a:lnSpc>
                <a:spcPct val="150000"/>
              </a:lnSpc>
              <a:defRPr/>
            </a:pPr>
            <a:r>
              <a:rPr lang="en-NZ" dirty="0"/>
              <a:t>Opioid-Induced Hyperalgesia</a:t>
            </a:r>
          </a:p>
          <a:p>
            <a:pPr>
              <a:lnSpc>
                <a:spcPct val="150000"/>
              </a:lnSpc>
              <a:defRPr/>
            </a:pPr>
            <a:r>
              <a:rPr lang="en-NZ" dirty="0"/>
              <a:t>Withdrawal from Opioids</a:t>
            </a:r>
            <a:endParaRPr lang="en-NZ" sz="2400" dirty="0">
              <a:solidFill>
                <a:srgbClr val="00B050"/>
              </a:solidFill>
            </a:endParaRPr>
          </a:p>
          <a:p>
            <a:pPr>
              <a:defRPr/>
            </a:pPr>
            <a:endParaRPr lang="en-NZ"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7A2B9-99E5-4EDE-BB7A-D6A0E2B38C89}"/>
              </a:ext>
            </a:extLst>
          </p:cNvPr>
          <p:cNvSpPr>
            <a:spLocks noGrp="1"/>
          </p:cNvSpPr>
          <p:nvPr>
            <p:ph type="title"/>
          </p:nvPr>
        </p:nvSpPr>
        <p:spPr>
          <a:xfrm>
            <a:off x="2209801" y="90489"/>
            <a:ext cx="7764463" cy="606425"/>
          </a:xfrm>
        </p:spPr>
        <p:txBody>
          <a:bodyPr>
            <a:normAutofit fontScale="90000"/>
          </a:bodyPr>
          <a:lstStyle/>
          <a:p>
            <a:pPr>
              <a:defRPr/>
            </a:pPr>
            <a:r>
              <a:rPr lang="en-NZ" b="1" dirty="0">
                <a:solidFill>
                  <a:schemeClr val="tx2">
                    <a:lumMod val="75000"/>
                  </a:schemeClr>
                </a:solidFill>
              </a:rPr>
              <a:t>The limited role of Opioids </a:t>
            </a:r>
          </a:p>
        </p:txBody>
      </p:sp>
      <p:sp>
        <p:nvSpPr>
          <p:cNvPr id="3" name="Content Placeholder 2">
            <a:extLst>
              <a:ext uri="{FF2B5EF4-FFF2-40B4-BE49-F238E27FC236}">
                <a16:creationId xmlns:a16="http://schemas.microsoft.com/office/drawing/2014/main" xmlns="" id="{FC211F4F-38E0-4307-A9D8-5DD1DB9A2F38}"/>
              </a:ext>
            </a:extLst>
          </p:cNvPr>
          <p:cNvSpPr>
            <a:spLocks noGrp="1"/>
          </p:cNvSpPr>
          <p:nvPr>
            <p:ph idx="1"/>
          </p:nvPr>
        </p:nvSpPr>
        <p:spPr>
          <a:xfrm>
            <a:off x="1619250" y="866776"/>
            <a:ext cx="9048750" cy="5991225"/>
          </a:xfrm>
        </p:spPr>
        <p:txBody>
          <a:bodyPr>
            <a:normAutofit fontScale="92500" lnSpcReduction="20000"/>
          </a:bodyPr>
          <a:lstStyle/>
          <a:p>
            <a:pPr marL="0" indent="0" algn="ctr">
              <a:lnSpc>
                <a:spcPct val="150000"/>
              </a:lnSpc>
              <a:buNone/>
              <a:defRPr/>
            </a:pPr>
            <a:r>
              <a:rPr lang="en-NZ" b="1" dirty="0">
                <a:solidFill>
                  <a:schemeClr val="tx2">
                    <a:lumMod val="75000"/>
                  </a:schemeClr>
                </a:solidFill>
              </a:rPr>
              <a:t>BPMC Opioid Guidelines (unchanged since 1999):</a:t>
            </a:r>
          </a:p>
          <a:p>
            <a:pPr marL="457200" indent="-457200">
              <a:lnSpc>
                <a:spcPct val="150000"/>
              </a:lnSpc>
              <a:buFont typeface="+mj-lt"/>
              <a:buAutoNum type="arabicPeriod"/>
              <a:defRPr/>
            </a:pPr>
            <a:r>
              <a:rPr lang="en-NZ" dirty="0">
                <a:solidFill>
                  <a:schemeClr val="tx2">
                    <a:lumMod val="75000"/>
                  </a:schemeClr>
                </a:solidFill>
              </a:rPr>
              <a:t>Don’t normally use strong opioids for chronic non-cancer pain</a:t>
            </a:r>
          </a:p>
          <a:p>
            <a:pPr marL="457200" indent="-457200">
              <a:lnSpc>
                <a:spcPct val="150000"/>
              </a:lnSpc>
              <a:buFont typeface="+mj-lt"/>
              <a:buAutoNum type="arabicPeriod"/>
              <a:defRPr/>
            </a:pPr>
            <a:r>
              <a:rPr lang="en-NZ" dirty="0">
                <a:solidFill>
                  <a:schemeClr val="tx2">
                    <a:lumMod val="75000"/>
                  </a:schemeClr>
                </a:solidFill>
              </a:rPr>
              <a:t>If we do, it’s normally methadone</a:t>
            </a:r>
          </a:p>
          <a:p>
            <a:pPr marL="457200" indent="-457200">
              <a:lnSpc>
                <a:spcPct val="150000"/>
              </a:lnSpc>
              <a:buFont typeface="+mj-lt"/>
              <a:buAutoNum type="arabicPeriod"/>
              <a:defRPr/>
            </a:pPr>
            <a:r>
              <a:rPr lang="en-NZ" dirty="0">
                <a:solidFill>
                  <a:schemeClr val="tx2">
                    <a:lumMod val="75000"/>
                  </a:schemeClr>
                </a:solidFill>
              </a:rPr>
              <a:t>Never prescribe at first visit – initiate opioids only after discussion at weekly case conference – IDT decision </a:t>
            </a:r>
          </a:p>
          <a:p>
            <a:pPr marL="457200" indent="-457200">
              <a:lnSpc>
                <a:spcPct val="150000"/>
              </a:lnSpc>
              <a:buFont typeface="+mj-lt"/>
              <a:buAutoNum type="arabicPeriod"/>
              <a:defRPr/>
            </a:pPr>
            <a:r>
              <a:rPr lang="en-NZ" dirty="0">
                <a:solidFill>
                  <a:schemeClr val="tx2">
                    <a:lumMod val="75000"/>
                  </a:schemeClr>
                </a:solidFill>
              </a:rPr>
              <a:t>We do </a:t>
            </a:r>
            <a:r>
              <a:rPr lang="en-NZ" b="1" u="sng" dirty="0">
                <a:solidFill>
                  <a:schemeClr val="tx2">
                    <a:lumMod val="75000"/>
                  </a:schemeClr>
                </a:solidFill>
              </a:rPr>
              <a:t>not</a:t>
            </a:r>
            <a:r>
              <a:rPr lang="en-NZ" dirty="0">
                <a:solidFill>
                  <a:schemeClr val="tx2">
                    <a:lumMod val="75000"/>
                  </a:schemeClr>
                </a:solidFill>
              </a:rPr>
              <a:t> endorse the prescription of opioids for patients with a diagnosis of SUD – under AOD </a:t>
            </a:r>
          </a:p>
          <a:p>
            <a:pPr>
              <a:lnSpc>
                <a:spcPct val="150000"/>
              </a:lnSpc>
              <a:defRPr/>
            </a:pPr>
            <a:endParaRPr lang="en-NZ" sz="2400" dirty="0">
              <a:solidFill>
                <a:srgbClr val="00B050"/>
              </a:solidFill>
            </a:endParaRPr>
          </a:p>
          <a:p>
            <a:pPr>
              <a:defRPr/>
            </a:pPr>
            <a:endParaRPr lang="en-NZ"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xmlns="" id="{25A016EF-54C0-45FA-9D55-30BA1C76BEF5}"/>
              </a:ext>
            </a:extLst>
          </p:cNvPr>
          <p:cNvSpPr>
            <a:spLocks noGrp="1"/>
          </p:cNvSpPr>
          <p:nvPr>
            <p:ph type="title"/>
          </p:nvPr>
        </p:nvSpPr>
        <p:spPr>
          <a:xfrm>
            <a:off x="1981200" y="274638"/>
            <a:ext cx="8229600" cy="2146300"/>
          </a:xfrm>
        </p:spPr>
        <p:txBody>
          <a:bodyPr/>
          <a:lstStyle/>
          <a:p>
            <a:r>
              <a:rPr lang="en-NZ" altLang="en-US" sz="4000"/>
              <a:t>Cochrane Review 2018</a:t>
            </a:r>
            <a:br>
              <a:rPr lang="en-NZ" altLang="en-US" sz="4000"/>
            </a:br>
            <a:r>
              <a:rPr lang="en-NZ" altLang="en-US" sz="4000"/>
              <a:t>“Cannabis-Based Medicines for Chronic Neuropathic Pain in Adults”</a:t>
            </a:r>
          </a:p>
        </p:txBody>
      </p:sp>
      <p:sp>
        <p:nvSpPr>
          <p:cNvPr id="73731" name="Content Placeholder 2">
            <a:extLst>
              <a:ext uri="{FF2B5EF4-FFF2-40B4-BE49-F238E27FC236}">
                <a16:creationId xmlns:a16="http://schemas.microsoft.com/office/drawing/2014/main" xmlns="" id="{BE57237E-D790-425B-86F4-763019B57B7E}"/>
              </a:ext>
            </a:extLst>
          </p:cNvPr>
          <p:cNvSpPr>
            <a:spLocks noGrp="1"/>
          </p:cNvSpPr>
          <p:nvPr>
            <p:ph idx="1"/>
          </p:nvPr>
        </p:nvSpPr>
        <p:spPr>
          <a:xfrm>
            <a:off x="1524000" y="2420938"/>
            <a:ext cx="9144000" cy="4437062"/>
          </a:xfrm>
        </p:spPr>
        <p:txBody>
          <a:bodyPr/>
          <a:lstStyle/>
          <a:p>
            <a:r>
              <a:rPr lang="en-NZ" altLang="en-US"/>
              <a:t>“</a:t>
            </a:r>
            <a:r>
              <a:rPr lang="en-NZ" altLang="en-US" i="1"/>
              <a:t>potential benefits of cannabis-based medicine in chronic neuropathic pain might be outweighed by their potential harms.  The quality of evidence for pain relief outcomes reflects the exclusion of participants with a history of substance abuse and other significant co-morbidities from the studies, together with their small sample sizes</a:t>
            </a:r>
            <a:r>
              <a:rPr lang="en-NZ" altLang="en-US"/>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E09FFEC9-3C60-4AC3-9FD1-34C5799958E9}"/>
              </a:ext>
            </a:extLst>
          </p:cNvPr>
          <p:cNvSpPr>
            <a:spLocks noGrp="1"/>
          </p:cNvSpPr>
          <p:nvPr>
            <p:ph type="title"/>
          </p:nvPr>
        </p:nvSpPr>
        <p:spPr>
          <a:xfrm>
            <a:off x="1524001" y="1"/>
            <a:ext cx="9109075" cy="1196975"/>
          </a:xfrm>
        </p:spPr>
        <p:txBody>
          <a:bodyPr/>
          <a:lstStyle/>
          <a:p>
            <a:r>
              <a:rPr lang="en-US" altLang="en-US" sz="2000"/>
              <a:t>“Cannabis &amp; Cannabinoids for the Treatment of People with Chronic Non-</a:t>
            </a:r>
            <a:br>
              <a:rPr lang="en-US" altLang="en-US" sz="2000"/>
            </a:br>
            <a:r>
              <a:rPr lang="en-US" altLang="en-US" sz="2000"/>
              <a:t>Cancer Pain Conditions: a Systematic Review &amp; Meta-Analysis of Controlled</a:t>
            </a:r>
            <a:br>
              <a:rPr lang="en-US" altLang="en-US" sz="2000"/>
            </a:br>
            <a:r>
              <a:rPr lang="en-NZ" altLang="en-US" sz="2000"/>
              <a:t>&amp; Observational Studies”; Stockings E et al: </a:t>
            </a:r>
            <a:r>
              <a:rPr lang="en-NZ" altLang="en-US" sz="2000" i="1"/>
              <a:t>Pain</a:t>
            </a:r>
            <a:r>
              <a:rPr lang="en-NZ" altLang="en-US" sz="2000"/>
              <a:t> October 2018</a:t>
            </a:r>
          </a:p>
        </p:txBody>
      </p:sp>
      <p:sp>
        <p:nvSpPr>
          <p:cNvPr id="72707" name="Content Placeholder 2">
            <a:extLst>
              <a:ext uri="{FF2B5EF4-FFF2-40B4-BE49-F238E27FC236}">
                <a16:creationId xmlns:a16="http://schemas.microsoft.com/office/drawing/2014/main" xmlns="" id="{46299A21-6F39-4358-8FA7-D88856AEB87A}"/>
              </a:ext>
            </a:extLst>
          </p:cNvPr>
          <p:cNvSpPr>
            <a:spLocks noGrp="1"/>
          </p:cNvSpPr>
          <p:nvPr>
            <p:ph idx="1"/>
          </p:nvPr>
        </p:nvSpPr>
        <p:spPr>
          <a:xfrm>
            <a:off x="1524001" y="1196976"/>
            <a:ext cx="9109075" cy="5661025"/>
          </a:xfrm>
        </p:spPr>
        <p:txBody>
          <a:bodyPr/>
          <a:lstStyle/>
          <a:p>
            <a:pPr marL="0" indent="0" algn="ctr">
              <a:buNone/>
              <a:defRPr/>
            </a:pPr>
            <a:r>
              <a:rPr lang="en-US" altLang="en-US" b="1" dirty="0">
                <a:solidFill>
                  <a:srgbClr val="FF0000"/>
                </a:solidFill>
              </a:rPr>
              <a:t>Review of Medicinal Cannabinoids</a:t>
            </a:r>
          </a:p>
          <a:p>
            <a:pPr>
              <a:defRPr/>
            </a:pPr>
            <a:r>
              <a:rPr lang="en-US" altLang="en-US" dirty="0"/>
              <a:t>91 publications with 104 studies were eligible (n = 9958 participants), including </a:t>
            </a:r>
          </a:p>
          <a:p>
            <a:pPr lvl="1">
              <a:defRPr/>
            </a:pPr>
            <a:r>
              <a:rPr lang="en-US" altLang="en-US" sz="3200" dirty="0"/>
              <a:t>47 RCTs </a:t>
            </a:r>
          </a:p>
          <a:p>
            <a:pPr lvl="1">
              <a:defRPr/>
            </a:pPr>
            <a:r>
              <a:rPr lang="en-US" altLang="en-US" sz="3200" dirty="0"/>
              <a:t>57 observational studies. </a:t>
            </a:r>
          </a:p>
          <a:p>
            <a:pPr>
              <a:defRPr/>
            </a:pPr>
            <a:r>
              <a:rPr lang="en-US" altLang="en-US" dirty="0"/>
              <a:t>48 studies examined neuropathic pain, </a:t>
            </a:r>
          </a:p>
          <a:p>
            <a:pPr>
              <a:defRPr/>
            </a:pPr>
            <a:r>
              <a:rPr lang="en-US" altLang="en-US" dirty="0"/>
              <a:t>7 studies examined fibromyalgia, </a:t>
            </a:r>
          </a:p>
          <a:p>
            <a:pPr>
              <a:defRPr/>
            </a:pPr>
            <a:r>
              <a:rPr lang="en-US" altLang="en-US" dirty="0"/>
              <a:t>1 rheumatoid arthritis, </a:t>
            </a:r>
          </a:p>
          <a:p>
            <a:pPr>
              <a:defRPr/>
            </a:pPr>
            <a:r>
              <a:rPr lang="en-US" altLang="en-US" dirty="0"/>
              <a:t>48 other CNCP (</a:t>
            </a:r>
            <a:r>
              <a:rPr lang="en-NZ" altLang="en-US" dirty="0"/>
              <a:t>13 MS-related </a:t>
            </a:r>
            <a:r>
              <a:rPr lang="en-US" altLang="en-US" dirty="0"/>
              <a:t>pain, 6 visceral pain, &amp; 29 samples with mixed or undefined CNCP)</a:t>
            </a:r>
            <a:endParaRPr lang="en-NZ"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xmlns="" id="{368DB027-0C53-453F-B2C3-2EE7A5B884F1}"/>
              </a:ext>
            </a:extLst>
          </p:cNvPr>
          <p:cNvSpPr>
            <a:spLocks noGrp="1"/>
          </p:cNvSpPr>
          <p:nvPr>
            <p:ph type="title"/>
          </p:nvPr>
        </p:nvSpPr>
        <p:spPr>
          <a:xfrm>
            <a:off x="1524001" y="0"/>
            <a:ext cx="9109075" cy="1417638"/>
          </a:xfrm>
        </p:spPr>
        <p:txBody>
          <a:bodyPr/>
          <a:lstStyle/>
          <a:p>
            <a:r>
              <a:rPr lang="en-US" altLang="en-US" sz="2000"/>
              <a:t>“Cannabis &amp; Cannabinoids for the Treatment of People with Chronic Non-</a:t>
            </a:r>
            <a:br>
              <a:rPr lang="en-US" altLang="en-US" sz="2000"/>
            </a:br>
            <a:r>
              <a:rPr lang="en-US" altLang="en-US" sz="2000"/>
              <a:t>Cancer Pain Conditions: a Systematic Review &amp; Meta-Analysis of Controlled</a:t>
            </a:r>
            <a:br>
              <a:rPr lang="en-US" altLang="en-US" sz="2000"/>
            </a:br>
            <a:r>
              <a:rPr lang="en-NZ" altLang="en-US" sz="2000"/>
              <a:t>&amp; Observational Studies”; Stockings E et al: </a:t>
            </a:r>
            <a:r>
              <a:rPr lang="en-NZ" altLang="en-US" sz="2000" i="1"/>
              <a:t>Pain</a:t>
            </a:r>
            <a:r>
              <a:rPr lang="en-NZ" altLang="en-US" sz="2000"/>
              <a:t> October 2018</a:t>
            </a:r>
          </a:p>
        </p:txBody>
      </p:sp>
      <p:sp>
        <p:nvSpPr>
          <p:cNvPr id="73731" name="Content Placeholder 2">
            <a:extLst>
              <a:ext uri="{FF2B5EF4-FFF2-40B4-BE49-F238E27FC236}">
                <a16:creationId xmlns:a16="http://schemas.microsoft.com/office/drawing/2014/main" xmlns="" id="{955A3D42-643C-4102-9C83-8BFC6B4F6A18}"/>
              </a:ext>
            </a:extLst>
          </p:cNvPr>
          <p:cNvSpPr>
            <a:spLocks noGrp="1"/>
          </p:cNvSpPr>
          <p:nvPr>
            <p:ph idx="1"/>
          </p:nvPr>
        </p:nvSpPr>
        <p:spPr>
          <a:xfrm>
            <a:off x="1524001" y="1268414"/>
            <a:ext cx="9109075" cy="6048375"/>
          </a:xfrm>
        </p:spPr>
        <p:txBody>
          <a:bodyPr/>
          <a:lstStyle/>
          <a:p>
            <a:pPr marL="0" indent="0" algn="ctr">
              <a:buNone/>
              <a:defRPr/>
            </a:pPr>
            <a:r>
              <a:rPr lang="en-US" altLang="en-US" b="1" dirty="0">
                <a:solidFill>
                  <a:srgbClr val="FF0000"/>
                </a:solidFill>
              </a:rPr>
              <a:t>Analgesic Efficacy</a:t>
            </a:r>
          </a:p>
          <a:p>
            <a:pPr>
              <a:defRPr/>
            </a:pPr>
            <a:r>
              <a:rPr lang="en-US" altLang="en-US" dirty="0"/>
              <a:t>30% reduction in pain:</a:t>
            </a:r>
          </a:p>
          <a:p>
            <a:pPr lvl="1">
              <a:defRPr/>
            </a:pPr>
            <a:r>
              <a:rPr lang="en-US" altLang="en-US" sz="3200" dirty="0"/>
              <a:t>29% (cannabinoids) vs 26% (placebo) </a:t>
            </a:r>
          </a:p>
          <a:p>
            <a:pPr lvl="1">
              <a:defRPr/>
            </a:pPr>
            <a:r>
              <a:rPr lang="en-US" altLang="en-US" sz="3200" dirty="0"/>
              <a:t>number needed to treat to benefit (</a:t>
            </a:r>
            <a:r>
              <a:rPr lang="en-US" altLang="en-US" sz="3200" u="sng" dirty="0"/>
              <a:t>NNTB): 24</a:t>
            </a:r>
            <a:r>
              <a:rPr lang="en-US" altLang="en-US" sz="3200" dirty="0"/>
              <a:t>;</a:t>
            </a:r>
          </a:p>
          <a:p>
            <a:pPr>
              <a:defRPr/>
            </a:pPr>
            <a:r>
              <a:rPr lang="en-NZ" altLang="en-US" dirty="0"/>
              <a:t>50% </a:t>
            </a:r>
            <a:r>
              <a:rPr lang="en-US" altLang="en-US" dirty="0"/>
              <a:t>reduction in pain: no significant difference:</a:t>
            </a:r>
          </a:p>
          <a:p>
            <a:pPr lvl="1">
              <a:defRPr/>
            </a:pPr>
            <a:r>
              <a:rPr lang="en-US" altLang="en-US" sz="3200" dirty="0"/>
              <a:t>18.2% (cannabinoids) vs. 14.4% (placebo). </a:t>
            </a:r>
          </a:p>
          <a:p>
            <a:pPr>
              <a:defRPr/>
            </a:pPr>
            <a:r>
              <a:rPr lang="en-US" altLang="en-US" dirty="0"/>
              <a:t>Pooled change in pain intensity (</a:t>
            </a:r>
            <a:r>
              <a:rPr lang="en-US" altLang="en-US" dirty="0" err="1"/>
              <a:t>standardised</a:t>
            </a:r>
            <a:r>
              <a:rPr lang="en-US" altLang="en-US" dirty="0"/>
              <a:t> mean difference: -0.14, 95%CI -0.20, -0.08), equivalent to </a:t>
            </a:r>
            <a:r>
              <a:rPr lang="en-US" altLang="en-US" u="sng" dirty="0"/>
              <a:t>3mm on a 100mm visual analogue scale</a:t>
            </a:r>
            <a:r>
              <a:rPr lang="en-US" altLang="en-US" dirty="0"/>
              <a:t> greater than placebo</a:t>
            </a:r>
            <a:endParaRPr lang="en-NZ"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xmlns="" id="{34B6CCC2-945D-4A60-A6C6-13A5EE9DB212}"/>
              </a:ext>
            </a:extLst>
          </p:cNvPr>
          <p:cNvSpPr>
            <a:spLocks noGrp="1"/>
          </p:cNvSpPr>
          <p:nvPr>
            <p:ph type="title"/>
          </p:nvPr>
        </p:nvSpPr>
        <p:spPr>
          <a:xfrm>
            <a:off x="1524001" y="0"/>
            <a:ext cx="9109075" cy="1417638"/>
          </a:xfrm>
        </p:spPr>
        <p:txBody>
          <a:bodyPr/>
          <a:lstStyle/>
          <a:p>
            <a:r>
              <a:rPr lang="en-US" altLang="en-US" sz="2000"/>
              <a:t>“Cannabis &amp; Cannabinoids for the Treatment of People with Chronic Non-</a:t>
            </a:r>
            <a:br>
              <a:rPr lang="en-US" altLang="en-US" sz="2000"/>
            </a:br>
            <a:r>
              <a:rPr lang="en-US" altLang="en-US" sz="2000"/>
              <a:t>Cancer Pain Conditions: a Systematic Review &amp; Meta-Analysis of Controlled</a:t>
            </a:r>
            <a:br>
              <a:rPr lang="en-US" altLang="en-US" sz="2000"/>
            </a:br>
            <a:r>
              <a:rPr lang="en-NZ" altLang="en-US" sz="2000"/>
              <a:t>&amp; Observational Studies”; Stockings E et al: </a:t>
            </a:r>
            <a:r>
              <a:rPr lang="en-NZ" altLang="en-US" sz="2000" i="1"/>
              <a:t>Pain</a:t>
            </a:r>
            <a:r>
              <a:rPr lang="en-NZ" altLang="en-US" sz="2000"/>
              <a:t> October 2018</a:t>
            </a:r>
          </a:p>
        </p:txBody>
      </p:sp>
      <p:sp>
        <p:nvSpPr>
          <p:cNvPr id="3" name="Content Placeholder 2">
            <a:extLst>
              <a:ext uri="{FF2B5EF4-FFF2-40B4-BE49-F238E27FC236}">
                <a16:creationId xmlns:a16="http://schemas.microsoft.com/office/drawing/2014/main" xmlns="" id="{B683EF99-E199-4197-893E-A8F50D4937B8}"/>
              </a:ext>
            </a:extLst>
          </p:cNvPr>
          <p:cNvSpPr>
            <a:spLocks noGrp="1"/>
          </p:cNvSpPr>
          <p:nvPr>
            <p:ph idx="1"/>
          </p:nvPr>
        </p:nvSpPr>
        <p:spPr>
          <a:xfrm>
            <a:off x="1524001" y="1417638"/>
            <a:ext cx="9109075" cy="5440362"/>
          </a:xfrm>
        </p:spPr>
        <p:txBody>
          <a:bodyPr>
            <a:normAutofit lnSpcReduction="10000"/>
          </a:bodyPr>
          <a:lstStyle/>
          <a:p>
            <a:pPr marL="0" indent="0" algn="ctr">
              <a:buNone/>
              <a:defRPr/>
            </a:pPr>
            <a:r>
              <a:rPr lang="en-NZ" b="1" dirty="0">
                <a:solidFill>
                  <a:srgbClr val="FF0000"/>
                </a:solidFill>
              </a:rPr>
              <a:t>Adverse Events (AEs)</a:t>
            </a:r>
          </a:p>
          <a:p>
            <a:pPr>
              <a:defRPr/>
            </a:pPr>
            <a:r>
              <a:rPr lang="en-NZ" dirty="0"/>
              <a:t>all-cause </a:t>
            </a:r>
            <a:r>
              <a:rPr lang="en-US" dirty="0"/>
              <a:t>AEs = 81.2% </a:t>
            </a:r>
            <a:r>
              <a:rPr lang="en-US" altLang="en-US" dirty="0"/>
              <a:t>(cannabinoids) </a:t>
            </a:r>
            <a:r>
              <a:rPr lang="en-US" dirty="0"/>
              <a:t>vs. 66.2%</a:t>
            </a:r>
            <a:r>
              <a:rPr lang="en-US" altLang="en-US" dirty="0"/>
              <a:t> (placebo)</a:t>
            </a:r>
            <a:r>
              <a:rPr lang="en-US" dirty="0"/>
              <a:t>; </a:t>
            </a:r>
          </a:p>
          <a:p>
            <a:pPr>
              <a:defRPr/>
            </a:pPr>
            <a:r>
              <a:rPr lang="en-US" dirty="0"/>
              <a:t>number needed to treat to harm (NNTH): 6. </a:t>
            </a:r>
          </a:p>
          <a:p>
            <a:pPr marL="0" indent="0" algn="ctr">
              <a:buNone/>
              <a:defRPr/>
            </a:pPr>
            <a:endParaRPr lang="en-US" b="1" dirty="0">
              <a:solidFill>
                <a:srgbClr val="FF0000"/>
              </a:solidFill>
            </a:endParaRPr>
          </a:p>
          <a:p>
            <a:pPr marL="0" indent="0" algn="ctr">
              <a:buNone/>
              <a:defRPr/>
            </a:pPr>
            <a:r>
              <a:rPr lang="en-US" b="1" dirty="0">
                <a:solidFill>
                  <a:srgbClr val="FF0000"/>
                </a:solidFill>
              </a:rPr>
              <a:t>Other Effects of Cannabinoids</a:t>
            </a:r>
          </a:p>
          <a:p>
            <a:pPr>
              <a:defRPr/>
            </a:pPr>
            <a:r>
              <a:rPr lang="en-US" dirty="0"/>
              <a:t>No significant impacts upon physical or emotional functioning, </a:t>
            </a:r>
          </a:p>
          <a:p>
            <a:pPr>
              <a:defRPr/>
            </a:pPr>
            <a:r>
              <a:rPr lang="en-US" dirty="0"/>
              <a:t>Low-quality evidence of improved sleep, and patient global impression of change.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8A1EE-F618-44F3-A461-210CFEF763C7}"/>
              </a:ext>
            </a:extLst>
          </p:cNvPr>
          <p:cNvSpPr>
            <a:spLocks noGrp="1"/>
          </p:cNvSpPr>
          <p:nvPr>
            <p:ph type="title"/>
          </p:nvPr>
        </p:nvSpPr>
        <p:spPr/>
        <p:txBody>
          <a:bodyPr/>
          <a:lstStyle/>
          <a:p>
            <a:r>
              <a:rPr lang="en-NZ" dirty="0"/>
              <a:t>Why biopsychosocial?</a:t>
            </a:r>
          </a:p>
        </p:txBody>
      </p:sp>
      <p:pic>
        <p:nvPicPr>
          <p:cNvPr id="3074" name="Picture 2" descr="https://www.researchgate.net/publication/304574393/figure/fig1/AS:406699316924417@1473976081374/Biopsychosocial-model-of-pain-and-consequences-on-the-quality-of-life.png">
            <a:extLst>
              <a:ext uri="{FF2B5EF4-FFF2-40B4-BE49-F238E27FC236}">
                <a16:creationId xmlns:a16="http://schemas.microsoft.com/office/drawing/2014/main" xmlns="" id="{BF937DAF-B963-42D2-B0AB-DAFD81EE2C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5107" y="1799864"/>
            <a:ext cx="6381785" cy="440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218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xmlns="" id="{8D30AE19-52BA-4FAD-AD01-61F22E749B5F}"/>
              </a:ext>
            </a:extLst>
          </p:cNvPr>
          <p:cNvSpPr>
            <a:spLocks noGrp="1"/>
          </p:cNvSpPr>
          <p:nvPr>
            <p:ph type="title"/>
          </p:nvPr>
        </p:nvSpPr>
        <p:spPr>
          <a:xfrm>
            <a:off x="1524001" y="1"/>
            <a:ext cx="9109075" cy="1196975"/>
          </a:xfrm>
        </p:spPr>
        <p:txBody>
          <a:bodyPr/>
          <a:lstStyle/>
          <a:p>
            <a:r>
              <a:rPr lang="en-US" altLang="en-US" sz="2000"/>
              <a:t>“Cannabis &amp; Cannabinoids for the Treatment of People with Chronic Non-</a:t>
            </a:r>
            <a:br>
              <a:rPr lang="en-US" altLang="en-US" sz="2000"/>
            </a:br>
            <a:r>
              <a:rPr lang="en-US" altLang="en-US" sz="2000"/>
              <a:t>Cancer Pain Conditions: a Systematic Review &amp; Meta-Analysis of Controlled</a:t>
            </a:r>
            <a:br>
              <a:rPr lang="en-US" altLang="en-US" sz="2000"/>
            </a:br>
            <a:r>
              <a:rPr lang="en-NZ" altLang="en-US" sz="2000"/>
              <a:t>&amp; Observational Studies”; Stockings E et al: </a:t>
            </a:r>
            <a:r>
              <a:rPr lang="en-NZ" altLang="en-US" sz="2000" i="1"/>
              <a:t>Pain</a:t>
            </a:r>
            <a:r>
              <a:rPr lang="en-NZ" altLang="en-US" sz="2000"/>
              <a:t> October 2018</a:t>
            </a:r>
          </a:p>
        </p:txBody>
      </p:sp>
      <p:sp>
        <p:nvSpPr>
          <p:cNvPr id="3" name="Content Placeholder 2">
            <a:extLst>
              <a:ext uri="{FF2B5EF4-FFF2-40B4-BE49-F238E27FC236}">
                <a16:creationId xmlns:a16="http://schemas.microsoft.com/office/drawing/2014/main" xmlns="" id="{6D3C21B6-2AC3-4DB3-9E4A-1AB8E4019BB2}"/>
              </a:ext>
            </a:extLst>
          </p:cNvPr>
          <p:cNvSpPr>
            <a:spLocks noGrp="1"/>
          </p:cNvSpPr>
          <p:nvPr>
            <p:ph idx="1"/>
          </p:nvPr>
        </p:nvSpPr>
        <p:spPr>
          <a:xfrm>
            <a:off x="1524001" y="1125538"/>
            <a:ext cx="9109075" cy="5732462"/>
          </a:xfrm>
        </p:spPr>
        <p:txBody>
          <a:bodyPr>
            <a:normAutofit fontScale="77500" lnSpcReduction="20000"/>
          </a:bodyPr>
          <a:lstStyle/>
          <a:p>
            <a:pPr marL="0" indent="0" algn="ctr">
              <a:buNone/>
              <a:defRPr/>
            </a:pPr>
            <a:r>
              <a:rPr lang="en-US" sz="4100" b="1" dirty="0">
                <a:solidFill>
                  <a:srgbClr val="FF0000"/>
                </a:solidFill>
              </a:rPr>
              <a:t>Conclusions</a:t>
            </a:r>
          </a:p>
          <a:p>
            <a:pPr>
              <a:defRPr/>
            </a:pPr>
            <a:r>
              <a:rPr lang="en-US" dirty="0"/>
              <a:t>Evidence for effectiveness of cannabinoids in CNCP is limited.</a:t>
            </a:r>
          </a:p>
          <a:p>
            <a:pPr>
              <a:defRPr/>
            </a:pPr>
            <a:r>
              <a:rPr lang="en-US" dirty="0"/>
              <a:t>Moderate evidence for a reduction in pain for cannabinoids compared to placebo: </a:t>
            </a:r>
          </a:p>
          <a:p>
            <a:pPr>
              <a:defRPr/>
            </a:pPr>
            <a:r>
              <a:rPr lang="en-US" dirty="0"/>
              <a:t>30% reduction in pain 29% in cannabinoids, vs 26% in placebo groups. </a:t>
            </a:r>
          </a:p>
          <a:p>
            <a:pPr>
              <a:defRPr/>
            </a:pPr>
            <a:r>
              <a:rPr lang="en-US" dirty="0"/>
              <a:t>50% reduction in pain 18.2% in cannabinoid groups vs 14.4% in placebo groups (</a:t>
            </a:r>
            <a:r>
              <a:rPr lang="en-NZ" dirty="0"/>
              <a:t>not statistically significant)</a:t>
            </a:r>
          </a:p>
          <a:p>
            <a:pPr>
              <a:defRPr/>
            </a:pPr>
            <a:r>
              <a:rPr lang="en-US" dirty="0"/>
              <a:t>NNTB to achieve a 30% reduction in pain for one person using cannabis or cannabinoids (vs placebo) = 24</a:t>
            </a:r>
          </a:p>
          <a:p>
            <a:pPr>
              <a:defRPr/>
            </a:pPr>
            <a:r>
              <a:rPr lang="en-US" dirty="0"/>
              <a:t>NNTH for one person to experience any adverse event was 6</a:t>
            </a:r>
          </a:p>
          <a:p>
            <a:pPr>
              <a:defRPr/>
            </a:pPr>
            <a:r>
              <a:rPr lang="en-US" dirty="0"/>
              <a:t>That is, NNTB are high, and NNTH low, with limited impact on other domains.  </a:t>
            </a:r>
          </a:p>
          <a:p>
            <a:pPr>
              <a:defRPr/>
            </a:pPr>
            <a:r>
              <a:rPr lang="en-US" dirty="0"/>
              <a:t>It appears unlikely that cannabinoids are highly </a:t>
            </a:r>
            <a:r>
              <a:rPr lang="en-NZ" dirty="0"/>
              <a:t>effective medicines for CNCP.</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xmlns="" id="{D9F315AE-5168-4059-B61C-02C7415DD13A}"/>
              </a:ext>
            </a:extLst>
          </p:cNvPr>
          <p:cNvSpPr>
            <a:spLocks noGrp="1"/>
          </p:cNvSpPr>
          <p:nvPr>
            <p:ph type="title"/>
          </p:nvPr>
        </p:nvSpPr>
        <p:spPr>
          <a:xfrm>
            <a:off x="1981200" y="0"/>
            <a:ext cx="8229600" cy="908050"/>
          </a:xfrm>
        </p:spPr>
        <p:txBody>
          <a:bodyPr/>
          <a:lstStyle/>
          <a:p>
            <a:r>
              <a:rPr lang="en-NZ" altLang="en-US" b="1">
                <a:solidFill>
                  <a:srgbClr val="00B050"/>
                </a:solidFill>
              </a:rPr>
              <a:t>CONCLUSIONS of SRs</a:t>
            </a:r>
          </a:p>
        </p:txBody>
      </p:sp>
      <p:sp>
        <p:nvSpPr>
          <p:cNvPr id="3" name="Content Placeholder 2">
            <a:extLst>
              <a:ext uri="{FF2B5EF4-FFF2-40B4-BE49-F238E27FC236}">
                <a16:creationId xmlns:a16="http://schemas.microsoft.com/office/drawing/2014/main" xmlns="" id="{D64E7373-61F4-4853-9871-D2055D866745}"/>
              </a:ext>
            </a:extLst>
          </p:cNvPr>
          <p:cNvSpPr>
            <a:spLocks noGrp="1"/>
          </p:cNvSpPr>
          <p:nvPr>
            <p:ph idx="1"/>
          </p:nvPr>
        </p:nvSpPr>
        <p:spPr>
          <a:xfrm>
            <a:off x="1558926" y="981076"/>
            <a:ext cx="9001125" cy="5876925"/>
          </a:xfrm>
        </p:spPr>
        <p:txBody>
          <a:bodyPr>
            <a:normAutofit lnSpcReduction="10000"/>
          </a:bodyPr>
          <a:lstStyle/>
          <a:p>
            <a:pPr marL="514350" indent="-514350">
              <a:buFont typeface="+mj-lt"/>
              <a:buAutoNum type="arabicPeriod"/>
              <a:defRPr/>
            </a:pPr>
            <a:r>
              <a:rPr lang="en-NZ" dirty="0"/>
              <a:t>Weak evidence for efficacy of cannabinoids in neuropathic pain</a:t>
            </a:r>
          </a:p>
          <a:p>
            <a:pPr marL="514350" indent="-514350">
              <a:buFont typeface="+mj-lt"/>
              <a:buAutoNum type="arabicPeriod"/>
              <a:defRPr/>
            </a:pPr>
            <a:r>
              <a:rPr lang="en-NZ" dirty="0"/>
              <a:t>No or insufficient evidence of efficacy in:</a:t>
            </a:r>
          </a:p>
          <a:p>
            <a:pPr marL="914400" lvl="1" indent="-514350">
              <a:defRPr/>
            </a:pPr>
            <a:r>
              <a:rPr lang="en-NZ" sz="3200" dirty="0"/>
              <a:t>Chronic musculoskeletal pain</a:t>
            </a:r>
          </a:p>
          <a:p>
            <a:pPr marL="914400" lvl="1" indent="-514350">
              <a:defRPr/>
            </a:pPr>
            <a:r>
              <a:rPr lang="en-NZ" sz="3200" dirty="0"/>
              <a:t>Headache disorders</a:t>
            </a:r>
          </a:p>
          <a:p>
            <a:pPr marL="914400" lvl="1" indent="-514350">
              <a:defRPr/>
            </a:pPr>
            <a:r>
              <a:rPr lang="en-NZ" sz="3200" dirty="0"/>
              <a:t>Chronic visceral pain</a:t>
            </a:r>
          </a:p>
          <a:p>
            <a:pPr marL="914400" lvl="1" indent="-514350">
              <a:defRPr/>
            </a:pPr>
            <a:r>
              <a:rPr lang="en-NZ" sz="3200" dirty="0"/>
              <a:t>Cancer pain</a:t>
            </a:r>
          </a:p>
          <a:p>
            <a:pPr marL="514350" indent="-514350">
              <a:buFont typeface="+mj-lt"/>
              <a:buAutoNum type="arabicPeriod"/>
              <a:defRPr/>
            </a:pPr>
            <a:r>
              <a:rPr lang="en-NZ" dirty="0"/>
              <a:t>Few &amp; low quality studies, providing insufficient evidence to gain FDA approval </a:t>
            </a:r>
          </a:p>
          <a:p>
            <a:pPr marL="514350" indent="-514350">
              <a:buFont typeface="+mj-lt"/>
              <a:buAutoNum type="arabicPeriod"/>
              <a:defRPr/>
            </a:pPr>
            <a:r>
              <a:rPr lang="en-NZ" dirty="0"/>
              <a:t>Issue of side effects</a:t>
            </a:r>
          </a:p>
          <a:p>
            <a:pPr marL="0" indent="0" algn="ctr">
              <a:buNone/>
              <a:defRPr/>
            </a:pPr>
            <a:r>
              <a:rPr lang="en-NZ" b="1" i="1" dirty="0">
                <a:solidFill>
                  <a:srgbClr val="FF0000"/>
                </a:solidFill>
              </a:rPr>
              <a:t>Whence the pressure for “medicinal cannabis”?</a:t>
            </a:r>
          </a:p>
          <a:p>
            <a:pPr marL="914400" lvl="1" indent="-514350">
              <a:defRPr/>
            </a:pPr>
            <a:endParaRPr lang="en-NZ"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xmlns="" id="{729899DD-9399-4DBC-BB78-524B4CEC290A}"/>
              </a:ext>
            </a:extLst>
          </p:cNvPr>
          <p:cNvSpPr>
            <a:spLocks noGrp="1"/>
          </p:cNvSpPr>
          <p:nvPr>
            <p:ph type="title"/>
          </p:nvPr>
        </p:nvSpPr>
        <p:spPr>
          <a:xfrm>
            <a:off x="1524000" y="1"/>
            <a:ext cx="9144000" cy="1916113"/>
          </a:xfrm>
        </p:spPr>
        <p:txBody>
          <a:bodyPr/>
          <a:lstStyle/>
          <a:p>
            <a:r>
              <a:rPr lang="en-NZ" altLang="en-US"/>
              <a:t>FPMANZCA</a:t>
            </a:r>
            <a:br>
              <a:rPr lang="en-NZ" altLang="en-US"/>
            </a:br>
            <a:r>
              <a:rPr lang="en-NZ" altLang="en-US"/>
              <a:t>Statement on “Medicinal Cannabis”, in Chronic Non-Cancer Pain, 2018</a:t>
            </a:r>
          </a:p>
        </p:txBody>
      </p:sp>
      <p:sp>
        <p:nvSpPr>
          <p:cNvPr id="79875" name="Content Placeholder 2">
            <a:extLst>
              <a:ext uri="{FF2B5EF4-FFF2-40B4-BE49-F238E27FC236}">
                <a16:creationId xmlns:a16="http://schemas.microsoft.com/office/drawing/2014/main" xmlns="" id="{9AFF5611-2990-4A04-8C13-49E6CDF27575}"/>
              </a:ext>
            </a:extLst>
          </p:cNvPr>
          <p:cNvSpPr>
            <a:spLocks noGrp="1"/>
          </p:cNvSpPr>
          <p:nvPr>
            <p:ph idx="1"/>
          </p:nvPr>
        </p:nvSpPr>
        <p:spPr>
          <a:xfrm>
            <a:off x="1524000" y="2060576"/>
            <a:ext cx="9144000" cy="4608513"/>
          </a:xfrm>
        </p:spPr>
        <p:txBody>
          <a:bodyPr/>
          <a:lstStyle/>
          <a:p>
            <a:endParaRPr lang="en-NZ" altLang="en-US"/>
          </a:p>
          <a:p>
            <a:r>
              <a:rPr lang="en-NZ" altLang="en-US"/>
              <a:t>“</a:t>
            </a:r>
            <a:r>
              <a:rPr lang="en-NZ" altLang="en-US" i="1"/>
              <a:t>The scientific evidence for the efficacy of cannabinoids in the management of people with chronic non-cancer pain is </a:t>
            </a:r>
            <a:r>
              <a:rPr lang="en-NZ" altLang="en-US" b="1" i="1"/>
              <a:t>insufficient to justify </a:t>
            </a:r>
            <a:r>
              <a:rPr lang="en-NZ" altLang="en-US" i="1"/>
              <a:t>endorsement of their clinical use in this setting</a:t>
            </a:r>
            <a:r>
              <a:rPr lang="en-NZ" altLang="en-US"/>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27571" y="2026091"/>
            <a:ext cx="4745180" cy="19992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xmlns="" id="{CCE5EA83-4418-472E-9E54-12258B3F598D}"/>
              </a:ext>
            </a:extLst>
          </p:cNvPr>
          <p:cNvSpPr>
            <a:spLocks noGrp="1"/>
          </p:cNvSpPr>
          <p:nvPr>
            <p:ph type="title"/>
          </p:nvPr>
        </p:nvSpPr>
        <p:spPr/>
        <p:txBody>
          <a:bodyPr/>
          <a:lstStyle/>
          <a:p>
            <a:r>
              <a:rPr lang="en-NZ" dirty="0"/>
              <a:t>Strategies: Activity Patterns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026091"/>
            <a:ext cx="4371429" cy="1971429"/>
          </a:xfrm>
        </p:spPr>
      </p:pic>
      <p:pic>
        <p:nvPicPr>
          <p:cNvPr id="6" name="Content Placeholder 27"/>
          <p:cNvPicPr>
            <a:picLocks noChangeAspect="1"/>
          </p:cNvPicPr>
          <p:nvPr/>
        </p:nvPicPr>
        <p:blipFill>
          <a:blip r:embed="rId3"/>
          <a:stretch>
            <a:fillRect/>
          </a:stretch>
        </p:blipFill>
        <p:spPr>
          <a:xfrm>
            <a:off x="5957924" y="2131274"/>
            <a:ext cx="4270834" cy="1894062"/>
          </a:xfrm>
          <a:prstGeom prst="rect">
            <a:avLst/>
          </a:prstGeom>
        </p:spPr>
      </p:pic>
      <p:pic>
        <p:nvPicPr>
          <p:cNvPr id="7" name="Content Placeholder 6"/>
          <p:cNvPicPr>
            <a:picLocks noChangeAspect="1"/>
          </p:cNvPicPr>
          <p:nvPr/>
        </p:nvPicPr>
        <p:blipFill>
          <a:blip r:embed="rId4"/>
          <a:stretch>
            <a:fillRect/>
          </a:stretch>
        </p:blipFill>
        <p:spPr>
          <a:xfrm>
            <a:off x="3515853" y="4186151"/>
            <a:ext cx="4684308" cy="2072924"/>
          </a:xfrm>
          <a:prstGeom prst="rect">
            <a:avLst/>
          </a:prstGeom>
        </p:spPr>
      </p:pic>
      <p:sp>
        <p:nvSpPr>
          <p:cNvPr id="12" name="Rectangle 11"/>
          <p:cNvSpPr/>
          <p:nvPr/>
        </p:nvSpPr>
        <p:spPr>
          <a:xfrm>
            <a:off x="3589020" y="4158336"/>
            <a:ext cx="4354830" cy="21007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10572751" y="2297430"/>
            <a:ext cx="1303019" cy="646331"/>
          </a:xfrm>
          <a:prstGeom prst="rect">
            <a:avLst/>
          </a:prstGeom>
          <a:noFill/>
        </p:spPr>
        <p:txBody>
          <a:bodyPr wrap="square" rtlCol="0">
            <a:spAutoFit/>
          </a:bodyPr>
          <a:lstStyle/>
          <a:p>
            <a:r>
              <a:rPr lang="en-NZ" dirty="0"/>
              <a:t>Fear-avoidance</a:t>
            </a:r>
          </a:p>
        </p:txBody>
      </p:sp>
      <p:sp>
        <p:nvSpPr>
          <p:cNvPr id="14" name="TextBox 13"/>
          <p:cNvSpPr txBox="1"/>
          <p:nvPr/>
        </p:nvSpPr>
        <p:spPr>
          <a:xfrm>
            <a:off x="8093341" y="5029200"/>
            <a:ext cx="1371600" cy="646331"/>
          </a:xfrm>
          <a:prstGeom prst="rect">
            <a:avLst/>
          </a:prstGeom>
          <a:noFill/>
        </p:spPr>
        <p:txBody>
          <a:bodyPr wrap="square" rtlCol="0">
            <a:spAutoFit/>
          </a:bodyPr>
          <a:lstStyle/>
          <a:p>
            <a:r>
              <a:rPr lang="en-NZ" dirty="0"/>
              <a:t>Pain contingent</a:t>
            </a:r>
          </a:p>
        </p:txBody>
      </p:sp>
      <p:sp>
        <p:nvSpPr>
          <p:cNvPr id="15" name="TextBox 14"/>
          <p:cNvSpPr txBox="1"/>
          <p:nvPr/>
        </p:nvSpPr>
        <p:spPr>
          <a:xfrm>
            <a:off x="525780" y="4101585"/>
            <a:ext cx="1474470" cy="369332"/>
          </a:xfrm>
          <a:prstGeom prst="rect">
            <a:avLst/>
          </a:prstGeom>
          <a:noFill/>
        </p:spPr>
        <p:txBody>
          <a:bodyPr wrap="square" rtlCol="0">
            <a:spAutoFit/>
          </a:bodyPr>
          <a:lstStyle/>
          <a:p>
            <a:r>
              <a:rPr lang="en-NZ" dirty="0"/>
              <a:t>Boom-bust</a:t>
            </a:r>
          </a:p>
        </p:txBody>
      </p:sp>
    </p:spTree>
    <p:extLst>
      <p:ext uri="{BB962C8B-B14F-4D97-AF65-F5344CB8AC3E}">
        <p14:creationId xmlns:p14="http://schemas.microsoft.com/office/powerpoint/2010/main" val="117836245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568</TotalTime>
  <Words>5708</Words>
  <Application>Microsoft Office PowerPoint</Application>
  <PresentationFormat>Custom</PresentationFormat>
  <Paragraphs>583</Paragraphs>
  <Slides>82</Slides>
  <Notes>18</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Retrospect</vt:lpstr>
      <vt:lpstr>Office Theme</vt:lpstr>
      <vt:lpstr>The Pain Management  Centre  Burwood Hospital</vt:lpstr>
      <vt:lpstr>Today’s Presentation</vt:lpstr>
      <vt:lpstr>PowerPoint Presentation</vt:lpstr>
      <vt:lpstr>Our Service</vt:lpstr>
      <vt:lpstr>Our Team</vt:lpstr>
      <vt:lpstr>Chronic Pain</vt:lpstr>
      <vt:lpstr>The Biopsychosocial Model </vt:lpstr>
      <vt:lpstr>Why biopsychosocial?</vt:lpstr>
      <vt:lpstr>Strategies: Activity Patterns</vt:lpstr>
      <vt:lpstr>Aim: Paced, consistent level of activity</vt:lpstr>
      <vt:lpstr>Strategies: Psychological Factors</vt:lpstr>
      <vt:lpstr>Strategies – Psychological Factors</vt:lpstr>
      <vt:lpstr>Comparing “standard” Chronic Pain Therapies vs in NMDs</vt:lpstr>
      <vt:lpstr>These strategies are beneficial for more than pain!</vt:lpstr>
      <vt:lpstr>Resources</vt:lpstr>
      <vt:lpstr>PAIN Muscular Dystrophies &amp; Pain</vt:lpstr>
      <vt:lpstr>PowerPoint Presentation</vt:lpstr>
      <vt:lpstr>Mechanistic Pain Descriptors 1</vt:lpstr>
      <vt:lpstr>Mechanistic Pain Descriptors 2</vt:lpstr>
      <vt:lpstr>Mechanistic Pain Descriptors 3</vt:lpstr>
      <vt:lpstr>Mechanistic Pain Descriptors </vt:lpstr>
      <vt:lpstr>PowerPoint Presentation</vt:lpstr>
      <vt:lpstr>International Classification of Diseases version 11 (ICD-11)</vt:lpstr>
      <vt:lpstr>International Classification of Diseases version 11 (ICD-11)</vt:lpstr>
      <vt:lpstr>PHYSIOLOGY – KEY POINTS</vt:lpstr>
      <vt:lpstr>MEDICAL MYSTERIES 1 </vt:lpstr>
      <vt:lpstr>PowerPoint Presentation</vt:lpstr>
      <vt:lpstr>PowerPoint Presentation</vt:lpstr>
      <vt:lpstr>MEDICAL MYSTERIES 2 </vt:lpstr>
      <vt:lpstr>PowerPoint Presentation</vt:lpstr>
      <vt:lpstr>PowerPoint Presentation</vt:lpstr>
      <vt:lpstr>MEDICAL MYSTERIES EXPLAINED</vt:lpstr>
      <vt:lpstr>Pain Perception is Normally Distributed  Diatchenko  et al: Human Molecular Genetics, 2005, Vol. 14, No. 1; pp 135–143</vt:lpstr>
      <vt:lpstr> </vt:lpstr>
      <vt:lpstr>PowerPoint Presentation</vt:lpstr>
      <vt:lpstr>PowerPoint Presentation</vt:lpstr>
      <vt:lpstr>PowerPoint Presentation</vt:lpstr>
      <vt:lpstr>Chronic Pain in Muscular Dystrophies</vt:lpstr>
      <vt:lpstr>Chronic Pain in Muscular Dystrophies</vt:lpstr>
      <vt:lpstr>BIOMEDICAL MANAGEMENT– KEY POINTS</vt:lpstr>
      <vt:lpstr>Drug Treatment of Chronic Pain – Principles</vt:lpstr>
      <vt:lpstr>Evidence for analgesic efficacy</vt:lpstr>
      <vt:lpstr>Analgesia not normally distributed</vt:lpstr>
      <vt:lpstr>Fig 1 Individual changes in pain over 14 weeks of treatment with pregabalin 450 mg in 200 patients with fibromyalgia</vt:lpstr>
      <vt:lpstr>Responders vs Non-Responders</vt:lpstr>
      <vt:lpstr>“Average benefits have no part in these discussions.”</vt:lpstr>
      <vt:lpstr>Minimises Side-Effects</vt:lpstr>
      <vt:lpstr>Explanation &amp; Implications</vt:lpstr>
      <vt:lpstr>Analgesics have a ‘very’ limited role</vt:lpstr>
      <vt:lpstr>PowerPoint Presentation</vt:lpstr>
      <vt:lpstr>PowerPoint Presentation</vt:lpstr>
      <vt:lpstr>PowerPoint Presentation</vt:lpstr>
      <vt:lpstr>PowerPoint Presentation</vt:lpstr>
      <vt:lpstr>PowerPoint Presentation</vt:lpstr>
      <vt:lpstr>NP - MEDICATION MANAGEMENT Lancet Neurology, Feb 2015; 162-73</vt:lpstr>
      <vt:lpstr>MEDICATION MANAGEMENT Lancet Neurology, Feb 2015; 162-73</vt:lpstr>
      <vt:lpstr>PowerPoint Presentation</vt:lpstr>
      <vt:lpstr>Medication Combinations</vt:lpstr>
      <vt:lpstr>PowerPoint Presentation</vt:lpstr>
      <vt:lpstr>PowerPoint Presentation</vt:lpstr>
      <vt:lpstr>PowerPoint Presentation</vt:lpstr>
      <vt:lpstr>No Evidence in Neuropathic Pain for:</vt:lpstr>
      <vt:lpstr>“Oral nonsteroidal anti-inflammatory drugs for neuropathic pain.”  Moore RA et al: Cochrane Review; 2015</vt:lpstr>
      <vt:lpstr>Paracetamol</vt:lpstr>
      <vt:lpstr>Paracetamol – References</vt:lpstr>
      <vt:lpstr>Moore RA, Moore N: “Paracetamol &amp; pain: the kiloton problem”; Eur J Hosp Pharm.  published online April 27, 2016</vt:lpstr>
      <vt:lpstr>Moore RA, Moore N: “Paracetamol &amp; pain: the kiloton problem”; Eur J Hosp Pharm.  published online April 27, 2016.  Efficacy: </vt:lpstr>
      <vt:lpstr>“Efficacy of paracetamol for acute low-back pain: a double-blind, randomised controlled trial” Williams CM et al: Lancet, Vol 384; 1 November 2014; pp 1586-96 </vt:lpstr>
      <vt:lpstr>Paracetamol &amp; Acute LBP</vt:lpstr>
      <vt:lpstr>R Andrew Moore RA, Moore N: “Paracetamol &amp; pain: the kiloton problem”; Eur J Hosp Pharm.  published online April 27, 2016.  Safety: </vt:lpstr>
      <vt:lpstr>R Andrew Moore RA, Moore N: “Paracetamol &amp; pain: the kiloton problem”; Eur J Hosp Pharm.  published online April 27, 2016.  Safety: </vt:lpstr>
      <vt:lpstr>R Andrew Moore RA, Moore N: “Paracetamol &amp; pain: the kiloton problem”; Eur J Hosp Pharm.  published online April 27, 2016.  Remaining uses: </vt:lpstr>
      <vt:lpstr>“NSAIDs for Chronic Low Back Pain” Enthoven WTM et al: JAMA 13.6.17; pp 2327-28 (Cochrane Review)</vt:lpstr>
      <vt:lpstr>The limited role of Opioids </vt:lpstr>
      <vt:lpstr>The limited role of Opioids </vt:lpstr>
      <vt:lpstr>Cochrane Review 2018 “Cannabis-Based Medicines for Chronic Neuropathic Pain in Adults”</vt:lpstr>
      <vt:lpstr>“Cannabis &amp; Cannabinoids for the Treatment of People with Chronic Non- Cancer Pain Conditions: a Systematic Review &amp; Meta-Analysis of Controlled &amp; Observational Studies”; Stockings E et al: Pain October 2018</vt:lpstr>
      <vt:lpstr>“Cannabis &amp; Cannabinoids for the Treatment of People with Chronic Non- Cancer Pain Conditions: a Systematic Review &amp; Meta-Analysis of Controlled &amp; Observational Studies”; Stockings E et al: Pain October 2018</vt:lpstr>
      <vt:lpstr>“Cannabis &amp; Cannabinoids for the Treatment of People with Chronic Non- Cancer Pain Conditions: a Systematic Review &amp; Meta-Analysis of Controlled &amp; Observational Studies”; Stockings E et al: Pain October 2018</vt:lpstr>
      <vt:lpstr>“Cannabis &amp; Cannabinoids for the Treatment of People with Chronic Non- Cancer Pain Conditions: a Systematic Review &amp; Meta-Analysis of Controlled &amp; Observational Studies”; Stockings E et al: Pain October 2018</vt:lpstr>
      <vt:lpstr>CONCLUSIONS of SRs</vt:lpstr>
      <vt:lpstr>FPMANZCA Statement on “Medicinal Cannabis”, in Chronic Non-Cancer Pain,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Pain Management Centre</dc:title>
  <dc:creator>Simon</dc:creator>
  <cp:lastModifiedBy>Administrator</cp:lastModifiedBy>
  <cp:revision>26</cp:revision>
  <dcterms:created xsi:type="dcterms:W3CDTF">2018-09-27T22:49:51Z</dcterms:created>
  <dcterms:modified xsi:type="dcterms:W3CDTF">2018-11-01T00:57:36Z</dcterms:modified>
</cp:coreProperties>
</file>